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17" r:id="rId2"/>
    <p:sldMasterId id="2147483731" r:id="rId3"/>
    <p:sldMasterId id="2147483745" r:id="rId4"/>
  </p:sldMasterIdLst>
  <p:notesMasterIdLst>
    <p:notesMasterId r:id="rId40"/>
  </p:notesMasterIdLst>
  <p:sldIdLst>
    <p:sldId id="420" r:id="rId5"/>
    <p:sldId id="426" r:id="rId6"/>
    <p:sldId id="427" r:id="rId7"/>
    <p:sldId id="403" r:id="rId8"/>
    <p:sldId id="404" r:id="rId9"/>
    <p:sldId id="405" r:id="rId10"/>
    <p:sldId id="391" r:id="rId11"/>
    <p:sldId id="392" r:id="rId12"/>
    <p:sldId id="406" r:id="rId13"/>
    <p:sldId id="394" r:id="rId14"/>
    <p:sldId id="397" r:id="rId15"/>
    <p:sldId id="398" r:id="rId16"/>
    <p:sldId id="418" r:id="rId17"/>
    <p:sldId id="410" r:id="rId18"/>
    <p:sldId id="415" r:id="rId19"/>
    <p:sldId id="416" r:id="rId20"/>
    <p:sldId id="417" r:id="rId21"/>
    <p:sldId id="407" r:id="rId22"/>
    <p:sldId id="408" r:id="rId23"/>
    <p:sldId id="401" r:id="rId24"/>
    <p:sldId id="271" r:id="rId25"/>
    <p:sldId id="291" r:id="rId26"/>
    <p:sldId id="285" r:id="rId27"/>
    <p:sldId id="316" r:id="rId28"/>
    <p:sldId id="284" r:id="rId29"/>
    <p:sldId id="402" r:id="rId30"/>
    <p:sldId id="395" r:id="rId31"/>
    <p:sldId id="413" r:id="rId32"/>
    <p:sldId id="419" r:id="rId33"/>
    <p:sldId id="414" r:id="rId34"/>
    <p:sldId id="396" r:id="rId35"/>
    <p:sldId id="422" r:id="rId36"/>
    <p:sldId id="421" r:id="rId37"/>
    <p:sldId id="425" r:id="rId38"/>
    <p:sldId id="423" r:id="rId39"/>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nn Oosthuis" initials="BO" lastIdx="1" clrIdx="0">
    <p:extLst>
      <p:ext uri="{19B8F6BF-5375-455C-9EA6-DF929625EA0E}">
        <p15:presenceInfo xmlns:p15="http://schemas.microsoft.com/office/powerpoint/2012/main" xmlns="" userId="S-1-5-21-1960860083-1561871873-1850952788-45368" providerId="AD"/>
      </p:ext>
    </p:extLst>
  </p:cmAuthor>
  <p:cmAuthor id="2" name="quang nguyen" initials="qn" lastIdx="1" clrIdx="1">
    <p:extLst>
      <p:ext uri="{19B8F6BF-5375-455C-9EA6-DF929625EA0E}">
        <p15:presenceInfo xmlns:p15="http://schemas.microsoft.com/office/powerpoint/2012/main" xmlns="" userId="0345218fbec885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B2DE"/>
    <a:srgbClr val="2BB5DD"/>
    <a:srgbClr val="A2A8AD"/>
    <a:srgbClr val="B3A258"/>
    <a:srgbClr val="C3B57B"/>
    <a:srgbClr val="D9D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7" autoAdjust="0"/>
    <p:restoredTop sz="92029" autoAdjust="0"/>
  </p:normalViewPr>
  <p:slideViewPr>
    <p:cSldViewPr snapToGrid="0">
      <p:cViewPr varScale="1">
        <p:scale>
          <a:sx n="84" d="100"/>
          <a:sy n="84" d="100"/>
        </p:scale>
        <p:origin x="-954" y="-90"/>
      </p:cViewPr>
      <p:guideLst>
        <p:guide orient="horz" pos="2160"/>
        <p:guide pos="3840"/>
      </p:guideLst>
    </p:cSldViewPr>
  </p:slideViewPr>
  <p:notesTextViewPr>
    <p:cViewPr>
      <p:scale>
        <a:sx n="3" d="2"/>
        <a:sy n="3" d="2"/>
      </p:scale>
      <p:origin x="0" y="0"/>
    </p:cViewPr>
  </p:notesTextViewPr>
  <p:notesViewPr>
    <p:cSldViewPr snapToGrid="0">
      <p:cViewPr varScale="1">
        <p:scale>
          <a:sx n="86" d="100"/>
          <a:sy n="86" d="100"/>
        </p:scale>
        <p:origin x="292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19050" cap="rnd" cmpd="sng" algn="ctr">
              <a:solidFill>
                <a:srgbClr val="B3A258"/>
              </a:solidFill>
              <a:round/>
            </a:ln>
            <a:effectLst/>
          </c:spPr>
          <c:marker>
            <c:symbol val="circle"/>
            <c:size val="17"/>
            <c:spPr>
              <a:solidFill>
                <a:schemeClr val="lt1"/>
              </a:solidFill>
              <a:ln>
                <a:noFill/>
              </a:ln>
              <a:effectLst/>
            </c:spPr>
          </c:marker>
          <c:dLbls>
            <c:spPr>
              <a:noFill/>
              <a:ln>
                <a:solidFill>
                  <a:schemeClr val="bg1"/>
                </a:solidFill>
              </a:ln>
              <a:effectLst/>
            </c:spPr>
            <c:txPr>
              <a:bodyPr rot="0" spcFirstLastPara="1" vertOverflow="ellipsis" vert="horz" wrap="square" anchor="ctr" anchorCtr="1"/>
              <a:lstStyle/>
              <a:p>
                <a:pPr>
                  <a:defRPr sz="900" b="1" i="0" u="none" strike="noStrike" kern="1200" baseline="0">
                    <a:solidFill>
                      <a:srgbClr val="B3A258"/>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Sheet1!$B$2:$B$8</c:f>
              <c:numCache>
                <c:formatCode>mmm\-yy</c:formatCode>
                <c:ptCount val="7"/>
                <c:pt idx="0">
                  <c:v>42338</c:v>
                </c:pt>
                <c:pt idx="1">
                  <c:v>42369</c:v>
                </c:pt>
                <c:pt idx="2">
                  <c:v>42400</c:v>
                </c:pt>
                <c:pt idx="3">
                  <c:v>42429</c:v>
                </c:pt>
                <c:pt idx="4">
                  <c:v>42460</c:v>
                </c:pt>
                <c:pt idx="5">
                  <c:v>42490</c:v>
                </c:pt>
                <c:pt idx="6">
                  <c:v>42521</c:v>
                </c:pt>
              </c:numCache>
            </c:numRef>
          </c:cat>
          <c:val>
            <c:numRef>
              <c:f>Sheet1!$C$2:$C$8</c:f>
              <c:numCache>
                <c:formatCode>General</c:formatCode>
                <c:ptCount val="7"/>
                <c:pt idx="0">
                  <c:v>44</c:v>
                </c:pt>
                <c:pt idx="1">
                  <c:v>94</c:v>
                </c:pt>
                <c:pt idx="2">
                  <c:v>94</c:v>
                </c:pt>
                <c:pt idx="3">
                  <c:v>141</c:v>
                </c:pt>
                <c:pt idx="4">
                  <c:v>282</c:v>
                </c:pt>
                <c:pt idx="5">
                  <c:v>439</c:v>
                </c:pt>
                <c:pt idx="6">
                  <c:v>465</c:v>
                </c:pt>
              </c:numCache>
            </c:numRef>
          </c:val>
          <c:smooth val="0"/>
          <c:extLst xmlns:c16r2="http://schemas.microsoft.com/office/drawing/2015/06/chart">
            <c:ext xmlns:c16="http://schemas.microsoft.com/office/drawing/2014/chart" uri="{C3380CC4-5D6E-409C-BE32-E72D297353CC}">
              <c16:uniqueId val="{00000000-AD14-4510-BDCF-084CA8617794}"/>
            </c:ext>
          </c:extLst>
        </c:ser>
        <c:dLbls>
          <c:dLblPos val="ctr"/>
          <c:showLegendKey val="0"/>
          <c:showVal val="1"/>
          <c:showCatName val="0"/>
          <c:showSerName val="0"/>
          <c:showPercent val="0"/>
          <c:showBubbleSize val="0"/>
        </c:dLbls>
        <c:marker val="1"/>
        <c:smooth val="0"/>
        <c:axId val="183069312"/>
        <c:axId val="183096832"/>
      </c:lineChart>
      <c:dateAx>
        <c:axId val="183069312"/>
        <c:scaling>
          <c:orientation val="minMax"/>
        </c:scaling>
        <c:delete val="0"/>
        <c:axPos val="b"/>
        <c:numFmt formatCode="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en-US"/>
          </a:p>
        </c:txPr>
        <c:crossAx val="183096832"/>
        <c:crosses val="autoZero"/>
        <c:auto val="1"/>
        <c:lblOffset val="100"/>
        <c:baseTimeUnit val="months"/>
      </c:dateAx>
      <c:valAx>
        <c:axId val="183096832"/>
        <c:scaling>
          <c:orientation val="minMax"/>
        </c:scaling>
        <c:delete val="1"/>
        <c:axPos val="l"/>
        <c:numFmt formatCode="General" sourceLinked="1"/>
        <c:majorTickMark val="none"/>
        <c:minorTickMark val="none"/>
        <c:tickLblPos val="nextTo"/>
        <c:crossAx val="183069312"/>
        <c:crosses val="autoZero"/>
        <c:crossBetween val="between"/>
      </c:valAx>
      <c:spPr>
        <a:noFill/>
        <a:ln>
          <a:noFill/>
        </a:ln>
        <a:effectLst/>
      </c:spPr>
    </c:plotArea>
    <c:plotVisOnly val="1"/>
    <c:dispBlanksAs val="gap"/>
    <c:showDLblsOverMax val="0"/>
  </c:chart>
  <c:spPr>
    <a:solidFill>
      <a:schemeClr val="lt1"/>
    </a:solidFill>
    <a:ln w="9525" cap="flat" cmpd="sng" algn="ctr">
      <a:solidFill>
        <a:schemeClr val="bg1"/>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00" b="1" i="0" u="none" strike="noStrike" kern="1200" cap="all" baseline="0">
                <a:solidFill>
                  <a:srgbClr val="B3A258"/>
                </a:solidFill>
                <a:latin typeface="Arial"/>
                <a:ea typeface="+mn-ea"/>
                <a:cs typeface="+mn-cs"/>
              </a:defRPr>
            </a:pPr>
            <a:r>
              <a:rPr lang="en-US" sz="1800" kern="1200">
                <a:solidFill>
                  <a:srgbClr val="B3A258"/>
                </a:solidFill>
                <a:latin typeface="Arial"/>
                <a:ea typeface="+mn-ea"/>
                <a:cs typeface="+mn-cs"/>
              </a:rPr>
              <a:t>Đánh</a:t>
            </a:r>
            <a:r>
              <a:rPr lang="en-US" sz="1800" kern="1200" baseline="0">
                <a:solidFill>
                  <a:srgbClr val="B3A258"/>
                </a:solidFill>
                <a:latin typeface="Arial"/>
                <a:ea typeface="+mn-ea"/>
                <a:cs typeface="+mn-cs"/>
              </a:rPr>
              <a:t> giá mức độ hài lòng</a:t>
            </a:r>
            <a:endParaRPr lang="en-US" sz="1800" kern="1200">
              <a:solidFill>
                <a:srgbClr val="B3A258"/>
              </a:solidFill>
              <a:latin typeface="Arial"/>
              <a:ea typeface="+mn-ea"/>
              <a:cs typeface="+mn-cs"/>
            </a:endParaRPr>
          </a:p>
        </c:rich>
      </c:tx>
      <c:layout/>
      <c:overlay val="0"/>
      <c:spPr>
        <a:noFill/>
        <a:ln>
          <a:noFill/>
        </a:ln>
        <a:effectLst/>
      </c:spPr>
    </c:title>
    <c:autoTitleDeleted val="0"/>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rgbClr val="B3A258"/>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1-D8E5-4DFB-B9E5-D00778DE8887}"/>
              </c:ext>
            </c:extLst>
          </c:dPt>
          <c:dPt>
            <c:idx val="1"/>
            <c:bubble3D val="0"/>
            <c:spPr>
              <a:solidFill>
                <a:srgbClr val="C3B57B"/>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3-D8E5-4DFB-B9E5-D00778DE8887}"/>
              </c:ext>
            </c:extLst>
          </c:dPt>
          <c:dPt>
            <c:idx val="2"/>
            <c:bubble3D val="0"/>
            <c:spPr>
              <a:solidFill>
                <a:srgbClr val="D9D0AB"/>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5-D8E5-4DFB-B9E5-D00778DE8887}"/>
              </c:ext>
            </c:extLst>
          </c:dPt>
          <c:dLbls>
            <c:dLbl>
              <c:idx val="0"/>
              <c:layout>
                <c:manualLayout>
                  <c:x val="-6.8184900530613201E-3"/>
                  <c:y val="-0.33632118029261948"/>
                </c:manualLayout>
              </c:layout>
              <c:tx>
                <c:rich>
                  <a:bodyPr/>
                  <a:lstStyle/>
                  <a:p>
                    <a:r>
                      <a:rPr lang="en-US" dirty="0" err="1" smtClean="0"/>
                      <a:t>Rất</a:t>
                    </a:r>
                    <a:r>
                      <a:rPr lang="en-US" baseline="0" dirty="0" smtClean="0"/>
                      <a:t> </a:t>
                    </a:r>
                    <a:r>
                      <a:rPr lang="en-US" baseline="0" dirty="0" err="1" smtClean="0"/>
                      <a:t>hài</a:t>
                    </a:r>
                    <a:r>
                      <a:rPr lang="en-US" baseline="0" dirty="0" smtClean="0"/>
                      <a:t> </a:t>
                    </a:r>
                    <a:r>
                      <a:rPr lang="en-US" baseline="0" dirty="0" err="1" smtClean="0"/>
                      <a:t>lòng</a:t>
                    </a:r>
                    <a:endParaRPr lang="en-US" dirty="0"/>
                  </a:p>
                </c:rich>
              </c:tx>
              <c:dLblPos val="bestFit"/>
              <c:showLegendKey val="0"/>
              <c:showVal val="0"/>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D8E5-4DFB-B9E5-D00778DE8887}"/>
                </c:ext>
              </c:extLst>
            </c:dLbl>
            <c:dLbl>
              <c:idx val="1"/>
              <c:layout/>
              <c:tx>
                <c:rich>
                  <a:bodyPr/>
                  <a:lstStyle/>
                  <a:p>
                    <a:r>
                      <a:rPr lang="en-US" smtClean="0"/>
                      <a:t>Hài</a:t>
                    </a:r>
                    <a:r>
                      <a:rPr lang="en-US" baseline="0" smtClean="0"/>
                      <a:t> lòng</a:t>
                    </a:r>
                    <a:endParaRPr lang="en-US" dirty="0"/>
                  </a:p>
                </c:rich>
              </c:tx>
              <c:dLblPos val="outEnd"/>
              <c:showLegendKey val="0"/>
              <c:showVal val="0"/>
              <c:showCatName val="1"/>
              <c:showSerName val="0"/>
              <c:showPercent val="0"/>
              <c:showBubbleSize val="0"/>
            </c:dLbl>
            <c:dLbl>
              <c:idx val="2"/>
              <c:layout>
                <c:manualLayout>
                  <c:x val="9.9215232717076413E-2"/>
                  <c:y val="-7.2410367226041503E-3"/>
                </c:manualLayout>
              </c:layout>
              <c:tx>
                <c:rich>
                  <a:bodyPr/>
                  <a:lstStyle/>
                  <a:p>
                    <a:r>
                      <a:rPr lang="en-US" dirty="0" err="1" smtClean="0"/>
                      <a:t>Không</a:t>
                    </a:r>
                    <a:r>
                      <a:rPr lang="en-US" baseline="0" dirty="0" smtClean="0"/>
                      <a:t> </a:t>
                    </a:r>
                    <a:r>
                      <a:rPr lang="en-US" baseline="0" dirty="0" err="1" smtClean="0"/>
                      <a:t>hài</a:t>
                    </a:r>
                    <a:r>
                      <a:rPr lang="en-US" baseline="0" dirty="0" smtClean="0"/>
                      <a:t> </a:t>
                    </a:r>
                    <a:r>
                      <a:rPr lang="en-US" baseline="0" dirty="0" err="1" smtClean="0"/>
                      <a:t>lòng</a:t>
                    </a:r>
                    <a:endParaRPr lang="en-US" dirty="0"/>
                  </a:p>
                </c:rich>
              </c:tx>
              <c:dLblPos val="bestFit"/>
              <c:showLegendKey val="0"/>
              <c:showVal val="0"/>
              <c:showCatName val="1"/>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D8E5-4DFB-B9E5-D00778DE8887}"/>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[report1463028814957.xlsb]report1463028814957!$F$255:$F$257</c:f>
              <c:strCache>
                <c:ptCount val="3"/>
                <c:pt idx="0">
                  <c:v>Very Satisfied</c:v>
                </c:pt>
                <c:pt idx="1">
                  <c:v>Satisfied</c:v>
                </c:pt>
                <c:pt idx="2">
                  <c:v>Unsatisfied</c:v>
                </c:pt>
              </c:strCache>
            </c:strRef>
          </c:cat>
          <c:val>
            <c:numRef>
              <c:f>[report1463028814957.xlsb]report1463028814957!$G$255:$G$257</c:f>
              <c:numCache>
                <c:formatCode>General</c:formatCode>
                <c:ptCount val="3"/>
                <c:pt idx="0">
                  <c:v>21</c:v>
                </c:pt>
                <c:pt idx="1">
                  <c:v>12</c:v>
                </c:pt>
                <c:pt idx="2">
                  <c:v>2</c:v>
                </c:pt>
              </c:numCache>
            </c:numRef>
          </c:val>
          <c:extLst xmlns:c16r2="http://schemas.microsoft.com/office/drawing/2015/06/chart">
            <c:ext xmlns:c16="http://schemas.microsoft.com/office/drawing/2014/chart" uri="{C3380CC4-5D6E-409C-BE32-E72D297353CC}">
              <c16:uniqueId val="{00000006-D8E5-4DFB-B9E5-D00778DE8887}"/>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B8A18FF-E7BC-4F67-8916-A1D91788421D}" type="datetimeFigureOut">
              <a:rPr lang="en-US"/>
              <a:t>7/25/2017</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E0E1400-35C8-488C-9CC6-EB530C5DB1D1}" type="slidenum">
              <a:rPr lang="en-US"/>
              <a:t>‹#›</a:t>
            </a:fld>
            <a:endParaRPr lang="en-US"/>
          </a:p>
        </p:txBody>
      </p:sp>
    </p:spTree>
    <p:extLst>
      <p:ext uri="{BB962C8B-B14F-4D97-AF65-F5344CB8AC3E}">
        <p14:creationId xmlns:p14="http://schemas.microsoft.com/office/powerpoint/2010/main" val="2337742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1957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0E1400-35C8-488C-9CC6-EB530C5DB1D1}" type="slidenum">
              <a:rPr lang="en-US" smtClean="0"/>
              <a:t>25</a:t>
            </a:fld>
            <a:endParaRPr lang="en-US"/>
          </a:p>
        </p:txBody>
      </p:sp>
    </p:spTree>
    <p:extLst>
      <p:ext uri="{BB962C8B-B14F-4D97-AF65-F5344CB8AC3E}">
        <p14:creationId xmlns:p14="http://schemas.microsoft.com/office/powerpoint/2010/main" val="2617002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E0E1400-35C8-488C-9CC6-EB530C5DB1D1}" type="slidenum">
              <a:rPr lang="en-US" smtClean="0"/>
              <a:t>31</a:t>
            </a:fld>
            <a:endParaRPr lang="en-US"/>
          </a:p>
        </p:txBody>
      </p:sp>
    </p:spTree>
    <p:extLst>
      <p:ext uri="{BB962C8B-B14F-4D97-AF65-F5344CB8AC3E}">
        <p14:creationId xmlns:p14="http://schemas.microsoft.com/office/powerpoint/2010/main" val="3536810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Shape 238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2389" name="Shape 2389"/>
          <p:cNvSpPr txBox="1">
            <a:spLocks noGrp="1"/>
          </p:cNvSpPr>
          <p:nvPr>
            <p:ph type="body" idx="1"/>
          </p:nvPr>
        </p:nvSpPr>
        <p:spPr>
          <a:xfrm>
            <a:off x="407987" y="4416425"/>
            <a:ext cx="6194425" cy="4183063"/>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Arial"/>
              <a:buNone/>
            </a:pPr>
            <a:endParaRPr lang="vi-VN"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7465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Shape 238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2389" name="Shape 2389"/>
          <p:cNvSpPr txBox="1">
            <a:spLocks noGrp="1"/>
          </p:cNvSpPr>
          <p:nvPr>
            <p:ph type="body" idx="1"/>
          </p:nvPr>
        </p:nvSpPr>
        <p:spPr>
          <a:xfrm>
            <a:off x="407987" y="4416425"/>
            <a:ext cx="6194425" cy="4183063"/>
          </a:xfrm>
          <a:prstGeom prst="rect">
            <a:avLst/>
          </a:prstGeom>
          <a:noFill/>
          <a:ln>
            <a:noFill/>
          </a:ln>
        </p:spPr>
        <p:txBody>
          <a:bodyPr lIns="93175" tIns="46575" rIns="93175" bIns="46575" anchor="t" anchorCtr="0">
            <a:noAutofit/>
          </a:bodyPr>
          <a:lstStyle/>
          <a:p>
            <a:pPr marL="0" marR="0" lvl="0" indent="0" algn="l" rtl="0">
              <a:spcBef>
                <a:spcPts val="0"/>
              </a:spcBef>
              <a:spcAft>
                <a:spcPts val="0"/>
              </a:spcAft>
              <a:buClr>
                <a:schemeClr val="dk1"/>
              </a:buClr>
              <a:buSzPct val="25000"/>
              <a:buFont typeface="Arial"/>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6203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400"/>
          </a:p>
        </p:txBody>
      </p:sp>
    </p:spTree>
    <p:extLst>
      <p:ext uri="{BB962C8B-B14F-4D97-AF65-F5344CB8AC3E}">
        <p14:creationId xmlns:p14="http://schemas.microsoft.com/office/powerpoint/2010/main" val="119406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E0E1400-35C8-488C-9CC6-EB530C5DB1D1}" type="slidenum">
              <a:rPr lang="en-US" smtClean="0"/>
              <a:t>2</a:t>
            </a:fld>
            <a:endParaRPr lang="en-US"/>
          </a:p>
        </p:txBody>
      </p:sp>
    </p:spTree>
    <p:extLst>
      <p:ext uri="{BB962C8B-B14F-4D97-AF65-F5344CB8AC3E}">
        <p14:creationId xmlns:p14="http://schemas.microsoft.com/office/powerpoint/2010/main" val="314436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noRot="1" noChangeAspect="1"/>
          </p:cNvSpPr>
          <p:nvPr>
            <p:ph type="sldImg"/>
          </p:nvPr>
        </p:nvSpPr>
        <p:spPr>
          <a:xfrm>
            <a:off x="406400" y="696913"/>
            <a:ext cx="6197600" cy="3486150"/>
          </a:xfrm>
          <a:prstGeom prst="rect">
            <a:avLst/>
          </a:prstGeom>
        </p:spPr>
        <p:txBody>
          <a:bodyPr/>
          <a:lstStyle/>
          <a:p>
            <a:pPr lvl="0"/>
            <a:endParaRPr/>
          </a:p>
        </p:txBody>
      </p:sp>
      <p:sp>
        <p:nvSpPr>
          <p:cNvPr id="606" name="Shape 606"/>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Specialize in SF only, Enterprise comes, high growth, repeat customers, double sales every year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One of the largest SF partners in Asia (ex Japan, Korea)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Platinum Cloud Partner </a:t>
            </a:r>
            <a:r>
              <a:rPr lang="en-US" sz="2900" spc="-86" baseline="0" dirty="0">
                <a:sym typeface="Wingdings"/>
              </a:rPr>
              <a:t> less than 15 partners world wide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sym typeface="Wingdings"/>
              </a:rPr>
              <a:t>Extended office in San Francisco – consulting for Google currently</a:t>
            </a:r>
            <a:r>
              <a:rPr lang="en-US" sz="2900" spc="-86" baseline="0" dirty="0"/>
              <a:t> </a:t>
            </a:r>
            <a:endParaRPr lang="en-US" sz="2900" spc="-86"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dirty="0"/>
              <a:t>Over</a:t>
            </a:r>
            <a:r>
              <a:rPr lang="en-US" sz="2900" spc="-86" baseline="0" dirty="0"/>
              <a:t> 50 consultants focus only on Salesforce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Expecting to reach 100 consultants in 2016</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In TH – implement for SCB, </a:t>
            </a:r>
            <a:r>
              <a:rPr lang="en-US" sz="2900" spc="-86" baseline="0" dirty="0" err="1"/>
              <a:t>Kbank</a:t>
            </a:r>
            <a:r>
              <a:rPr lang="en-US" sz="2900" spc="-86" baseline="0" dirty="0"/>
              <a:t>, KTB, </a:t>
            </a:r>
            <a:r>
              <a:rPr lang="en-US" sz="2900" spc="-86" baseline="0" dirty="0" err="1"/>
              <a:t>Thanachart</a:t>
            </a:r>
            <a:r>
              <a:rPr lang="en-US" sz="2900" spc="-86" baseline="0" dirty="0"/>
              <a:t>, SCCC, Jack Chia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r>
              <a:rPr lang="en-US" sz="2900" spc="-86" baseline="0" dirty="0"/>
              <a:t>ISV – Independent Software Vendor – build on the Salesforce platform (Integra8t)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spc="0"/>
            </a:pPr>
            <a:endParaRPr sz="2900" spc="-86" dirty="0"/>
          </a:p>
        </p:txBody>
      </p:sp>
    </p:spTree>
    <p:extLst>
      <p:ext uri="{BB962C8B-B14F-4D97-AF65-F5344CB8AC3E}">
        <p14:creationId xmlns:p14="http://schemas.microsoft.com/office/powerpoint/2010/main" val="3392760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E0E1400-35C8-488C-9CC6-EB530C5DB1D1}" type="slidenum">
              <a:rPr lang="en-US" smtClean="0"/>
              <a:t>4</a:t>
            </a:fld>
            <a:endParaRPr lang="en-US"/>
          </a:p>
        </p:txBody>
      </p:sp>
    </p:spTree>
    <p:extLst>
      <p:ext uri="{BB962C8B-B14F-4D97-AF65-F5344CB8AC3E}">
        <p14:creationId xmlns:p14="http://schemas.microsoft.com/office/powerpoint/2010/main" val="1281407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E0E1400-35C8-488C-9CC6-EB530C5DB1D1}" type="slidenum">
              <a:rPr lang="en-US" smtClean="0"/>
              <a:t>7</a:t>
            </a:fld>
            <a:endParaRPr lang="en-US"/>
          </a:p>
        </p:txBody>
      </p:sp>
    </p:spTree>
    <p:extLst>
      <p:ext uri="{BB962C8B-B14F-4D97-AF65-F5344CB8AC3E}">
        <p14:creationId xmlns:p14="http://schemas.microsoft.com/office/powerpoint/2010/main" val="39715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E0E1400-35C8-488C-9CC6-EB530C5DB1D1}" type="slidenum">
              <a:rPr lang="en-US" smtClean="0"/>
              <a:t>21</a:t>
            </a:fld>
            <a:endParaRPr lang="en-US"/>
          </a:p>
        </p:txBody>
      </p:sp>
    </p:spTree>
    <p:extLst>
      <p:ext uri="{BB962C8B-B14F-4D97-AF65-F5344CB8AC3E}">
        <p14:creationId xmlns:p14="http://schemas.microsoft.com/office/powerpoint/2010/main" val="657688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0E1400-35C8-488C-9CC6-EB530C5DB1D1}" type="slidenum">
              <a:rPr lang="en-US" smtClean="0"/>
              <a:t>22</a:t>
            </a:fld>
            <a:endParaRPr lang="en-US"/>
          </a:p>
        </p:txBody>
      </p:sp>
    </p:spTree>
    <p:extLst>
      <p:ext uri="{BB962C8B-B14F-4D97-AF65-F5344CB8AC3E}">
        <p14:creationId xmlns:p14="http://schemas.microsoft.com/office/powerpoint/2010/main" val="146805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E0E1400-35C8-488C-9CC6-EB530C5DB1D1}" type="slidenum">
              <a:rPr lang="en-US" smtClean="0"/>
              <a:t>23</a:t>
            </a:fld>
            <a:endParaRPr lang="en-US"/>
          </a:p>
        </p:txBody>
      </p:sp>
    </p:spTree>
    <p:extLst>
      <p:ext uri="{BB962C8B-B14F-4D97-AF65-F5344CB8AC3E}">
        <p14:creationId xmlns:p14="http://schemas.microsoft.com/office/powerpoint/2010/main" val="260875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E0E1400-35C8-488C-9CC6-EB530C5DB1D1}" type="slidenum">
              <a:rPr lang="en-US" smtClean="0"/>
              <a:t>24</a:t>
            </a:fld>
            <a:endParaRPr lang="en-US"/>
          </a:p>
        </p:txBody>
      </p:sp>
    </p:spTree>
    <p:extLst>
      <p:ext uri="{BB962C8B-B14F-4D97-AF65-F5344CB8AC3E}">
        <p14:creationId xmlns:p14="http://schemas.microsoft.com/office/powerpoint/2010/main" val="65956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6613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99701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6855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FCADBCC-6199-420C-9E7F-09482503C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3"/>
            <a:ext cx="12192000" cy="6856214"/>
          </a:xfrm>
          <a:prstGeom prst="rect">
            <a:avLst/>
          </a:prstGeom>
        </p:spPr>
      </p:pic>
    </p:spTree>
    <p:extLst>
      <p:ext uri="{BB962C8B-B14F-4D97-AF65-F5344CB8AC3E}">
        <p14:creationId xmlns:p14="http://schemas.microsoft.com/office/powerpoint/2010/main" val="235768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ustomer_Hero_A">
    <p:bg>
      <p:bgRef idx="1001">
        <a:schemeClr val="bg1"/>
      </p:bgRef>
    </p:bg>
    <p:spTree>
      <p:nvGrpSpPr>
        <p:cNvPr id="1" name="Shape 188"/>
        <p:cNvGrpSpPr/>
        <p:nvPr/>
      </p:nvGrpSpPr>
      <p:grpSpPr>
        <a:xfrm>
          <a:off x="0" y="0"/>
          <a:ext cx="0" cy="0"/>
          <a:chOff x="0" y="0"/>
          <a:chExt cx="0" cy="0"/>
        </a:xfrm>
      </p:grpSpPr>
      <p:pic>
        <p:nvPicPr>
          <p:cNvPr id="190" name="Shape 190" descr="C:\Users\andrew\Desktop\dryfgudf.png"/>
          <p:cNvPicPr preferRelativeResize="0"/>
          <p:nvPr/>
        </p:nvPicPr>
        <p:blipFill rotWithShape="1">
          <a:blip r:embed="rId2">
            <a:alphaModFix/>
          </a:blip>
          <a:srcRect l="10980" t="37216" r="16207" b="9538"/>
          <a:stretch/>
        </p:blipFill>
        <p:spPr>
          <a:xfrm>
            <a:off x="0" y="3279228"/>
            <a:ext cx="12199683" cy="3578772"/>
          </a:xfrm>
          <a:prstGeom prst="rect">
            <a:avLst/>
          </a:prstGeom>
          <a:noFill/>
          <a:ln>
            <a:noFill/>
          </a:ln>
        </p:spPr>
      </p:pic>
      <p:sp>
        <p:nvSpPr>
          <p:cNvPr id="191" name="Shape 191"/>
          <p:cNvSpPr/>
          <p:nvPr/>
        </p:nvSpPr>
        <p:spPr>
          <a:xfrm>
            <a:off x="-4187" y="3796867"/>
            <a:ext cx="12196186" cy="3061132"/>
          </a:xfrm>
          <a:prstGeom prst="rect">
            <a:avLst/>
          </a:prstGeom>
          <a:solidFill>
            <a:schemeClr val="lt1"/>
          </a:solidFill>
          <a:ln>
            <a:noFill/>
          </a:ln>
        </p:spPr>
        <p:txBody>
          <a:bodyPr lIns="91425" tIns="45700" rIns="91425" bIns="45700" anchor="ctr" anchorCtr="0">
            <a:noAutofit/>
          </a:bodyPr>
          <a:lstStyle/>
          <a:p>
            <a:pPr algn="ctr"/>
            <a:endParaRPr sz="1800">
              <a:solidFill>
                <a:srgbClr val="FFFFFF"/>
              </a:solidFill>
            </a:endParaRPr>
          </a:p>
        </p:txBody>
      </p:sp>
      <p:sp>
        <p:nvSpPr>
          <p:cNvPr id="192" name="Shape 192"/>
          <p:cNvSpPr txBox="1">
            <a:spLocks noGrp="1"/>
          </p:cNvSpPr>
          <p:nvPr>
            <p:ph type="body" idx="2"/>
          </p:nvPr>
        </p:nvSpPr>
        <p:spPr>
          <a:xfrm>
            <a:off x="348909" y="4719144"/>
            <a:ext cx="11638109" cy="1472738"/>
          </a:xfrm>
          <a:prstGeom prst="rect">
            <a:avLst/>
          </a:prstGeom>
          <a:noFill/>
          <a:ln>
            <a:noFill/>
          </a:ln>
        </p:spPr>
        <p:txBody>
          <a:bodyPr lIns="91425" tIns="91425" rIns="91425" bIns="91425" anchor="t" anchorCtr="0"/>
          <a:lstStyle>
            <a:lvl1pPr marL="0" marR="0" lvl="0" indent="0" algn="l" rtl="0">
              <a:lnSpc>
                <a:spcPct val="90000"/>
              </a:lnSpc>
              <a:spcBef>
                <a:spcPts val="800"/>
              </a:spcBef>
              <a:spcAft>
                <a:spcPts val="600"/>
              </a:spcAft>
              <a:buClr>
                <a:srgbClr val="7F7F7F"/>
              </a:buClr>
              <a:buFont typeface="Arial"/>
              <a:buNone/>
              <a:defRPr sz="2000" b="0" i="0" u="none" strike="noStrike" cap="none">
                <a:solidFill>
                  <a:srgbClr val="7C868D"/>
                </a:solidFill>
                <a:latin typeface="Arial"/>
                <a:ea typeface="Arial"/>
                <a:cs typeface="Arial"/>
                <a:sym typeface="Arial"/>
              </a:defRPr>
            </a:lvl1pPr>
            <a:lvl2pPr marL="230188" marR="0" lvl="1" indent="-115888" algn="l" rtl="0">
              <a:lnSpc>
                <a:spcPct val="90000"/>
              </a:lnSpc>
              <a:spcBef>
                <a:spcPts val="300"/>
              </a:spcBef>
              <a:spcAft>
                <a:spcPts val="600"/>
              </a:spcAft>
              <a:buClr>
                <a:srgbClr val="BFBFBF"/>
              </a:buClr>
              <a:buSzPct val="100000"/>
              <a:buFont typeface="Arial"/>
              <a:buChar char="•"/>
              <a:defRPr sz="1800" b="0" i="0" u="none" strike="noStrike" cap="none">
                <a:solidFill>
                  <a:srgbClr val="7C868D"/>
                </a:solidFill>
                <a:latin typeface="Arial"/>
                <a:ea typeface="Arial"/>
                <a:cs typeface="Arial"/>
                <a:sym typeface="Arial"/>
              </a:defRPr>
            </a:lvl2pPr>
            <a:lvl3pPr marL="520700" marR="0" lvl="2" indent="-76200" algn="l" rtl="0">
              <a:lnSpc>
                <a:spcPct val="90000"/>
              </a:lnSpc>
              <a:spcBef>
                <a:spcPts val="300"/>
              </a:spcBef>
              <a:spcAft>
                <a:spcPts val="600"/>
              </a:spcAft>
              <a:buClr>
                <a:srgbClr val="BFBFBF"/>
              </a:buClr>
              <a:buSzPct val="100000"/>
              <a:buFont typeface="Arial"/>
              <a:buChar char="•"/>
              <a:defRPr sz="1600" b="0" i="0" u="none" strike="noStrike" cap="none">
                <a:solidFill>
                  <a:srgbClr val="7C868D"/>
                </a:solidFill>
                <a:latin typeface="Arial"/>
                <a:ea typeface="Arial"/>
                <a:cs typeface="Arial"/>
                <a:sym typeface="Arial"/>
              </a:defRPr>
            </a:lvl3pPr>
            <a:lvl4pPr marL="520700" marR="0" lvl="3" indent="76200" algn="l" rtl="0">
              <a:lnSpc>
                <a:spcPct val="90000"/>
              </a:lnSpc>
              <a:spcBef>
                <a:spcPts val="300"/>
              </a:spcBef>
              <a:spcAft>
                <a:spcPts val="600"/>
              </a:spcAft>
              <a:buClr>
                <a:srgbClr val="7F7F7F"/>
              </a:buClr>
              <a:buSzPct val="100000"/>
              <a:buFont typeface="Arial"/>
              <a:buChar char="​"/>
              <a:defRPr sz="1400" b="0" i="0" u="none" strike="noStrike" cap="none">
                <a:solidFill>
                  <a:schemeClr val="dk2"/>
                </a:solidFill>
                <a:latin typeface="Arial"/>
                <a:ea typeface="Arial"/>
                <a:cs typeface="Arial"/>
                <a:sym typeface="Arial"/>
              </a:defRPr>
            </a:lvl4pPr>
            <a:lvl5pPr marL="520700" marR="0" lvl="4" indent="-88900" algn="l" rtl="0">
              <a:lnSpc>
                <a:spcPct val="90000"/>
              </a:lnSpc>
              <a:spcBef>
                <a:spcPts val="300"/>
              </a:spcBef>
              <a:spcAft>
                <a:spcPts val="600"/>
              </a:spcAft>
              <a:buClr>
                <a:srgbClr val="7F7F7F"/>
              </a:buClr>
              <a:buSzPct val="100000"/>
              <a:buFont typeface="Arial"/>
              <a:buChar char="​"/>
              <a:defRPr sz="1400" b="0" i="0" u="none" strike="noStrike" cap="none">
                <a:solidFill>
                  <a:srgbClr val="7C868D"/>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title"/>
          </p:nvPr>
        </p:nvSpPr>
        <p:spPr>
          <a:xfrm>
            <a:off x="346478" y="3655260"/>
            <a:ext cx="11477811" cy="854252"/>
          </a:xfrm>
          <a:prstGeom prst="rect">
            <a:avLst/>
          </a:prstGeom>
          <a:noFill/>
          <a:ln>
            <a:noFill/>
          </a:ln>
        </p:spPr>
        <p:txBody>
          <a:bodyPr lIns="91425" tIns="91425" rIns="91425" bIns="91425" anchor="b" anchorCtr="0"/>
          <a:lstStyle>
            <a:lvl1pPr marL="0" marR="0" lvl="0" indent="0" algn="l" rtl="0">
              <a:lnSpc>
                <a:spcPct val="80000"/>
              </a:lnSpc>
              <a:spcBef>
                <a:spcPts val="0"/>
              </a:spcBef>
              <a:spcAft>
                <a:spcPts val="0"/>
              </a:spcAft>
              <a:buNone/>
              <a:defRPr sz="3200" b="0" i="0" u="none" strike="noStrike" cap="none">
                <a:solidFill>
                  <a:schemeClr val="accent1"/>
                </a:solidFill>
                <a:latin typeface="Arial"/>
                <a:ea typeface="Arial"/>
                <a:cs typeface="Arial"/>
                <a:sym typeface="Arial"/>
              </a:defRPr>
            </a:lvl1pPr>
            <a:lvl2pPr marL="0" marR="0" lvl="1"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2pPr>
            <a:lvl3pPr marL="0" marR="0" lvl="2"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3pPr>
            <a:lvl4pPr marL="0" marR="0" lvl="3"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4pPr>
            <a:lvl5pPr marL="0" marR="0" lvl="4"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5pPr>
            <a:lvl6pPr marL="457200" marR="0" lvl="5"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6pPr>
            <a:lvl7pPr marL="914400" marR="0" lvl="6"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7pPr>
            <a:lvl8pPr marL="1371600" marR="0" lvl="7"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8pPr>
            <a:lvl9pPr marL="1828800" marR="0" lvl="8"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9pPr>
          </a:lstStyle>
          <a:p>
            <a:endParaRPr/>
          </a:p>
        </p:txBody>
      </p:sp>
      <p:sp>
        <p:nvSpPr>
          <p:cNvPr id="194" name="Shape 194"/>
          <p:cNvSpPr txBox="1">
            <a:spLocks noGrp="1"/>
          </p:cNvSpPr>
          <p:nvPr>
            <p:ph type="body" idx="3"/>
          </p:nvPr>
        </p:nvSpPr>
        <p:spPr>
          <a:xfrm>
            <a:off x="360457" y="2183060"/>
            <a:ext cx="7686821" cy="319274"/>
          </a:xfrm>
          <a:prstGeom prst="rect">
            <a:avLst/>
          </a:prstGeom>
          <a:noFill/>
          <a:ln>
            <a:noFill/>
          </a:ln>
        </p:spPr>
        <p:txBody>
          <a:bodyPr lIns="91425" tIns="91425" rIns="91425" bIns="91425" anchor="b" anchorCtr="0"/>
          <a:lstStyle>
            <a:lvl1pPr marL="0" marR="0" lvl="0" indent="0" algn="l" rtl="0">
              <a:lnSpc>
                <a:spcPct val="90000"/>
              </a:lnSpc>
              <a:spcBef>
                <a:spcPts val="400"/>
              </a:spcBef>
              <a:spcAft>
                <a:spcPts val="600"/>
              </a:spcAft>
              <a:buClr>
                <a:srgbClr val="7F7F7F"/>
              </a:buClr>
              <a:buFont typeface="Arial"/>
              <a:buNone/>
              <a:defRPr sz="1400" b="0" i="0" u="none" strike="noStrike" cap="none">
                <a:solidFill>
                  <a:schemeClr val="lt1"/>
                </a:solidFill>
                <a:latin typeface="Arial"/>
                <a:ea typeface="Arial"/>
                <a:cs typeface="Arial"/>
                <a:sym typeface="Arial"/>
              </a:defRPr>
            </a:lvl1pPr>
            <a:lvl2pPr marL="231775" marR="0" lvl="1" indent="-117475" algn="l" rtl="0">
              <a:lnSpc>
                <a:spcPct val="90000"/>
              </a:lnSpc>
              <a:spcBef>
                <a:spcPts val="300"/>
              </a:spcBef>
              <a:spcAft>
                <a:spcPts val="600"/>
              </a:spcAft>
              <a:buClr>
                <a:srgbClr val="BFBFBF"/>
              </a:buClr>
              <a:buSzPct val="100000"/>
              <a:buFont typeface="Arial"/>
              <a:buChar char="•"/>
              <a:defRPr sz="1800" b="0" i="0" u="none" strike="noStrike" cap="none">
                <a:solidFill>
                  <a:srgbClr val="7C868D"/>
                </a:solidFill>
                <a:latin typeface="Arial"/>
                <a:ea typeface="Arial"/>
                <a:cs typeface="Arial"/>
                <a:sym typeface="Arial"/>
              </a:defRPr>
            </a:lvl2pPr>
            <a:lvl3pPr marL="520700" marR="0" lvl="2" indent="-76200" algn="l" rtl="0">
              <a:lnSpc>
                <a:spcPct val="90000"/>
              </a:lnSpc>
              <a:spcBef>
                <a:spcPts val="300"/>
              </a:spcBef>
              <a:spcAft>
                <a:spcPts val="600"/>
              </a:spcAft>
              <a:buClr>
                <a:srgbClr val="BFBFBF"/>
              </a:buClr>
              <a:buSzPct val="100000"/>
              <a:buFont typeface="Arial"/>
              <a:buChar char="•"/>
              <a:defRPr sz="1600" b="0" i="0" u="none" strike="noStrike" cap="none">
                <a:solidFill>
                  <a:srgbClr val="7C868D"/>
                </a:solidFill>
                <a:latin typeface="Arial"/>
                <a:ea typeface="Arial"/>
                <a:cs typeface="Arial"/>
                <a:sym typeface="Arial"/>
              </a:defRPr>
            </a:lvl3pPr>
            <a:lvl4pPr marL="520700" marR="0" lvl="3" indent="88900" algn="l" rtl="0">
              <a:lnSpc>
                <a:spcPct val="90000"/>
              </a:lnSpc>
              <a:spcBef>
                <a:spcPts val="300"/>
              </a:spcBef>
              <a:spcAft>
                <a:spcPts val="600"/>
              </a:spcAft>
              <a:buClr>
                <a:srgbClr val="7F7F7F"/>
              </a:buClr>
              <a:buSzPct val="100000"/>
              <a:buFont typeface="Arial"/>
              <a:buChar char="​"/>
              <a:defRPr sz="1600" b="0" i="0" u="none" strike="noStrike" cap="none">
                <a:solidFill>
                  <a:schemeClr val="dk2"/>
                </a:solidFill>
                <a:latin typeface="Arial"/>
                <a:ea typeface="Arial"/>
                <a:cs typeface="Arial"/>
                <a:sym typeface="Arial"/>
              </a:defRPr>
            </a:lvl4pPr>
            <a:lvl5pPr marL="520700" marR="0" lvl="4" indent="-114300" algn="l" rtl="0">
              <a:lnSpc>
                <a:spcPct val="90000"/>
              </a:lnSpc>
              <a:spcBef>
                <a:spcPts val="300"/>
              </a:spcBef>
              <a:spcAft>
                <a:spcPts val="600"/>
              </a:spcAft>
              <a:buClr>
                <a:srgbClr val="7F7F7F"/>
              </a:buClr>
              <a:buSzPct val="100000"/>
              <a:buFont typeface="Arial"/>
              <a:buChar char="​"/>
              <a:defRPr sz="1000" b="0" i="0" u="none" strike="noStrike" cap="none">
                <a:solidFill>
                  <a:srgbClr val="7C868D"/>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8" name="Shape 198"/>
          <p:cNvSpPr txBox="1">
            <a:spLocks noGrp="1"/>
          </p:cNvSpPr>
          <p:nvPr>
            <p:ph type="ftr" idx="11"/>
          </p:nvPr>
        </p:nvSpPr>
        <p:spPr>
          <a:xfrm>
            <a:off x="333815" y="6270900"/>
            <a:ext cx="10739714" cy="428382"/>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solidFill>
                <a:srgbClr val="262626"/>
              </a:solidFill>
            </a:endParaRPr>
          </a:p>
        </p:txBody>
      </p:sp>
      <p:sp>
        <p:nvSpPr>
          <p:cNvPr id="199" name="Shape 199"/>
          <p:cNvSpPr>
            <a:spLocks noGrp="1"/>
          </p:cNvSpPr>
          <p:nvPr>
            <p:ph type="pic" idx="4"/>
          </p:nvPr>
        </p:nvSpPr>
        <p:spPr>
          <a:xfrm>
            <a:off x="348909" y="2803714"/>
            <a:ext cx="2100995" cy="1169987"/>
          </a:xfrm>
          <a:prstGeom prst="rect">
            <a:avLst/>
          </a:prstGeom>
          <a:solidFill>
            <a:schemeClr val="lt1"/>
          </a:solidFill>
          <a:ln>
            <a:noFill/>
          </a:ln>
          <a:effectLst>
            <a:outerShdw blurRad="50799" dist="38100" dir="2700000" algn="tl" rotWithShape="0">
              <a:srgbClr val="000000">
                <a:alpha val="40000"/>
              </a:srgbClr>
            </a:outerShdw>
          </a:effectLst>
        </p:spPr>
        <p:txBody>
          <a:bodyPr lIns="91425" tIns="91425" rIns="91425" bIns="91425" anchor="ctr" anchorCtr="0"/>
          <a:lstStyle>
            <a:lvl1pPr marL="0" marR="0" lvl="0" indent="0" algn="ctr" rtl="0">
              <a:lnSpc>
                <a:spcPct val="90000"/>
              </a:lnSpc>
              <a:spcBef>
                <a:spcPts val="400"/>
              </a:spcBef>
              <a:spcAft>
                <a:spcPts val="600"/>
              </a:spcAft>
              <a:buClr>
                <a:srgbClr val="7F7F7F"/>
              </a:buClr>
              <a:buFont typeface="Arial"/>
              <a:buNone/>
              <a:defRPr sz="2000" b="0" i="0" u="none" strike="noStrike" cap="none">
                <a:solidFill>
                  <a:srgbClr val="7C868D"/>
                </a:solidFill>
                <a:latin typeface="Arial"/>
                <a:ea typeface="Arial"/>
                <a:cs typeface="Arial"/>
                <a:sym typeface="Arial"/>
              </a:defRPr>
            </a:lvl1pPr>
            <a:lvl2pPr marL="231775" marR="0" lvl="1" indent="-117475" algn="l" rtl="0">
              <a:lnSpc>
                <a:spcPct val="90000"/>
              </a:lnSpc>
              <a:spcBef>
                <a:spcPts val="300"/>
              </a:spcBef>
              <a:spcAft>
                <a:spcPts val="600"/>
              </a:spcAft>
              <a:buClr>
                <a:srgbClr val="BFBFBF"/>
              </a:buClr>
              <a:buSzPct val="100000"/>
              <a:buFont typeface="Arial"/>
              <a:buChar char="•"/>
              <a:defRPr sz="1800" b="0" i="0" u="none" strike="noStrike" cap="none">
                <a:solidFill>
                  <a:srgbClr val="7C868D"/>
                </a:solidFill>
                <a:latin typeface="Arial"/>
                <a:ea typeface="Arial"/>
                <a:cs typeface="Arial"/>
                <a:sym typeface="Arial"/>
              </a:defRPr>
            </a:lvl2pPr>
            <a:lvl3pPr marL="520700" marR="0" lvl="2" indent="-76200" algn="l" rtl="0">
              <a:lnSpc>
                <a:spcPct val="90000"/>
              </a:lnSpc>
              <a:spcBef>
                <a:spcPts val="300"/>
              </a:spcBef>
              <a:spcAft>
                <a:spcPts val="600"/>
              </a:spcAft>
              <a:buClr>
                <a:srgbClr val="BFBFBF"/>
              </a:buClr>
              <a:buSzPct val="100000"/>
              <a:buFont typeface="Arial"/>
              <a:buChar char="•"/>
              <a:defRPr sz="1600" b="0" i="0" u="none" strike="noStrike" cap="none">
                <a:solidFill>
                  <a:srgbClr val="7C868D"/>
                </a:solidFill>
                <a:latin typeface="Arial"/>
                <a:ea typeface="Arial"/>
                <a:cs typeface="Arial"/>
                <a:sym typeface="Arial"/>
              </a:defRPr>
            </a:lvl3pPr>
            <a:lvl4pPr marL="520700" marR="0" lvl="3" indent="88900" algn="l" rtl="0">
              <a:lnSpc>
                <a:spcPct val="90000"/>
              </a:lnSpc>
              <a:spcBef>
                <a:spcPts val="300"/>
              </a:spcBef>
              <a:spcAft>
                <a:spcPts val="600"/>
              </a:spcAft>
              <a:buClr>
                <a:srgbClr val="7F7F7F"/>
              </a:buClr>
              <a:buSzPct val="100000"/>
              <a:buFont typeface="Arial"/>
              <a:buChar char="​"/>
              <a:defRPr sz="1600" b="0" i="0" u="none" strike="noStrike" cap="none">
                <a:solidFill>
                  <a:schemeClr val="dk2"/>
                </a:solidFill>
                <a:latin typeface="Arial"/>
                <a:ea typeface="Arial"/>
                <a:cs typeface="Arial"/>
                <a:sym typeface="Arial"/>
              </a:defRPr>
            </a:lvl4pPr>
            <a:lvl5pPr marL="520700" marR="0" lvl="4" indent="-114300" algn="l" rtl="0">
              <a:lnSpc>
                <a:spcPct val="90000"/>
              </a:lnSpc>
              <a:spcBef>
                <a:spcPts val="300"/>
              </a:spcBef>
              <a:spcAft>
                <a:spcPts val="600"/>
              </a:spcAft>
              <a:buClr>
                <a:srgbClr val="7F7F7F"/>
              </a:buClr>
              <a:buSzPct val="100000"/>
              <a:buFont typeface="Arial"/>
              <a:buChar char="​"/>
              <a:defRPr sz="1000" b="0" i="0" u="none" strike="noStrike" cap="none">
                <a:solidFill>
                  <a:srgbClr val="7C868D"/>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323426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1_Customer_Hero_A">
    <p:bg>
      <p:bgPr>
        <a:solidFill>
          <a:schemeClr val="tx2"/>
        </a:solidFill>
        <a:effectLst/>
      </p:bgPr>
    </p:bg>
    <p:spTree>
      <p:nvGrpSpPr>
        <p:cNvPr id="1" name=""/>
        <p:cNvGrpSpPr/>
        <p:nvPr/>
      </p:nvGrpSpPr>
      <p:grpSpPr>
        <a:xfrm>
          <a:off x="0" y="0"/>
          <a:ext cx="0" cy="0"/>
          <a:chOff x="0" y="0"/>
          <a:chExt cx="0" cy="0"/>
        </a:xfrm>
      </p:grpSpPr>
      <p:sp>
        <p:nvSpPr>
          <p:cNvPr id="27" name="Text Placeholder 3"/>
          <p:cNvSpPr>
            <a:spLocks noGrp="1"/>
          </p:cNvSpPr>
          <p:nvPr>
            <p:ph type="body" sz="quarter" idx="22" hasCustomPrompt="1"/>
          </p:nvPr>
        </p:nvSpPr>
        <p:spPr>
          <a:xfrm>
            <a:off x="-5035" y="-1"/>
            <a:ext cx="12197035" cy="3808413"/>
          </a:xfrm>
          <a:prstGeom prst="rect">
            <a:avLst/>
          </a:prstGeom>
          <a:gradFill flip="none" rotWithShape="1">
            <a:gsLst>
              <a:gs pos="0">
                <a:schemeClr val="bg1">
                  <a:alpha val="0"/>
                </a:schemeClr>
              </a:gs>
              <a:gs pos="47000">
                <a:srgbClr val="19325D"/>
              </a:gs>
              <a:gs pos="10000">
                <a:schemeClr val="bg1">
                  <a:alpha val="0"/>
                </a:schemeClr>
              </a:gs>
            </a:gsLst>
            <a:lin ang="11220000" scaled="0"/>
            <a:tileRect/>
          </a:gradFill>
          <a:ln>
            <a:noFill/>
          </a:ln>
        </p:spPr>
        <p:txBody>
          <a:bodyPr lIns="365760" tIns="0" rIns="5029200" bIns="1554480" anchor="b">
            <a:noAutofit/>
          </a:bodyPr>
          <a:lstStyle>
            <a:lvl1pPr marL="228600" indent="-228600">
              <a:lnSpc>
                <a:spcPct val="100000"/>
              </a:lnSpc>
              <a:spcBef>
                <a:spcPts val="0"/>
              </a:spcBef>
              <a:buNone/>
              <a:defRPr sz="3600" b="1" spc="0" baseline="0">
                <a:solidFill>
                  <a:schemeClr val="bg1"/>
                </a:solidFill>
                <a:latin typeface="+mj-lt"/>
              </a:defRPr>
            </a:lvl1pPr>
          </a:lstStyle>
          <a:p>
            <a:pPr lvl="0"/>
            <a:r>
              <a:rPr lang="en-US" dirty="0"/>
              <a:t>“Quote and/or section header placed here (Send image to back of transparent gradient)</a:t>
            </a:r>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 y="3279228"/>
            <a:ext cx="12199684" cy="35787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4187" y="3796868"/>
            <a:ext cx="12196187" cy="306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latin typeface="+mj-lt"/>
            </a:endParaRPr>
          </a:p>
        </p:txBody>
      </p:sp>
      <p:sp>
        <p:nvSpPr>
          <p:cNvPr id="24" name="Text Placeholder 28"/>
          <p:cNvSpPr>
            <a:spLocks noGrp="1"/>
          </p:cNvSpPr>
          <p:nvPr>
            <p:ph type="body" sz="quarter" idx="20"/>
          </p:nvPr>
        </p:nvSpPr>
        <p:spPr>
          <a:xfrm>
            <a:off x="348910" y="4719145"/>
            <a:ext cx="11638110" cy="1472738"/>
          </a:xfrm>
          <a:prstGeom prst="rect">
            <a:avLst/>
          </a:prstGeom>
          <a:extLst/>
        </p:spPr>
        <p:txBody>
          <a:bodyPr vert="horz" lIns="0" tIns="0" rIns="0" bIns="0" rtlCol="0">
            <a:noAutofit/>
          </a:bodyPr>
          <a:lstStyle>
            <a:lvl1pPr marL="0" indent="0">
              <a:spcBef>
                <a:spcPts val="800"/>
              </a:spcBef>
              <a:buFont typeface="Arial" panose="020B0604020202020204" pitchFamily="34" charset="0"/>
              <a:buNone/>
              <a:defRPr lang="en-US" sz="2000" spc="-20" dirty="0" smtClean="0">
                <a:latin typeface="+mj-lt"/>
              </a:defRPr>
            </a:lvl1pPr>
            <a:lvl2pPr marL="230188" indent="-222250">
              <a:defRPr lang="en-US" sz="1800" spc="-20" dirty="0" smtClean="0">
                <a:latin typeface="+mj-lt"/>
              </a:defRPr>
            </a:lvl2pPr>
            <a:lvl3pPr>
              <a:defRPr lang="en-US" sz="1600" spc="-20" dirty="0" smtClean="0">
                <a:latin typeface="+mj-lt"/>
              </a:defRPr>
            </a:lvl3pPr>
            <a:lvl4pPr>
              <a:defRPr lang="en-US" sz="1400" spc="-20" dirty="0" smtClean="0">
                <a:latin typeface="+mj-lt"/>
              </a:defRPr>
            </a:lvl4pPr>
            <a:lvl5pPr>
              <a:defRPr lang="en-US" sz="1400" dirty="0"/>
            </a:lvl5pPr>
          </a:lstStyle>
          <a:p>
            <a:pPr lvl="0"/>
            <a:r>
              <a:rPr lang="en-US" dirty="0"/>
              <a:t>Click to edit Master text styles</a:t>
            </a:r>
          </a:p>
          <a:p>
            <a:pPr marL="457200" lvl="1" indent="-222250"/>
            <a:r>
              <a:rPr lang="en-US" dirty="0"/>
              <a:t>Second level</a:t>
            </a:r>
          </a:p>
          <a:p>
            <a:pPr marL="630238" lvl="2" indent="-173038">
              <a:tabLst>
                <a:tab pos="692150" algn="l"/>
              </a:tabLst>
            </a:pPr>
            <a:r>
              <a:rPr lang="en-US" dirty="0"/>
              <a:t>Third level</a:t>
            </a:r>
          </a:p>
          <a:p>
            <a:pPr marL="803275" lvl="3" indent="-173038"/>
            <a:r>
              <a:rPr lang="en-US" dirty="0"/>
              <a:t>Fourth level</a:t>
            </a:r>
          </a:p>
        </p:txBody>
      </p:sp>
      <p:sp>
        <p:nvSpPr>
          <p:cNvPr id="10" name="Title 1"/>
          <p:cNvSpPr>
            <a:spLocks noGrp="1"/>
          </p:cNvSpPr>
          <p:nvPr>
            <p:ph type="title" hasCustomPrompt="1"/>
          </p:nvPr>
        </p:nvSpPr>
        <p:spPr>
          <a:xfrm>
            <a:off x="346480" y="3655261"/>
            <a:ext cx="11477812" cy="854253"/>
          </a:xfrm>
          <a:prstGeom prst="rect">
            <a:avLst/>
          </a:prstGeom>
        </p:spPr>
        <p:txBody>
          <a:bodyPr lIns="0" tIns="0" rIns="0" bIns="0" anchor="b">
            <a:noAutofit/>
          </a:bodyPr>
          <a:lstStyle>
            <a:lvl1pPr algn="l">
              <a:lnSpc>
                <a:spcPct val="80000"/>
              </a:lnSpc>
              <a:defRPr sz="3200" b="0" spc="-20" baseline="0">
                <a:solidFill>
                  <a:schemeClr val="accent1"/>
                </a:solidFill>
                <a:latin typeface="+mj-lt"/>
              </a:defRPr>
            </a:lvl1pPr>
          </a:lstStyle>
          <a:p>
            <a:r>
              <a:rPr lang="en-US" dirty="0"/>
              <a:t>Customer Hero slide</a:t>
            </a:r>
          </a:p>
        </p:txBody>
      </p:sp>
      <p:sp>
        <p:nvSpPr>
          <p:cNvPr id="20" name="Text Placeholder 3"/>
          <p:cNvSpPr>
            <a:spLocks noGrp="1"/>
          </p:cNvSpPr>
          <p:nvPr>
            <p:ph type="body" sz="quarter" idx="18" hasCustomPrompt="1"/>
          </p:nvPr>
        </p:nvSpPr>
        <p:spPr>
          <a:xfrm>
            <a:off x="360458" y="2183061"/>
            <a:ext cx="7686821" cy="319274"/>
          </a:xfrm>
          <a:prstGeom prst="rect">
            <a:avLst/>
          </a:prstGeom>
        </p:spPr>
        <p:txBody>
          <a:bodyPr lIns="274320" tIns="0" rIns="0" bIns="0" anchor="b">
            <a:noAutofit/>
          </a:bodyPr>
          <a:lstStyle>
            <a:lvl1pPr marL="0" indent="0">
              <a:buNone/>
              <a:defRPr sz="1400" b="0" baseline="0">
                <a:solidFill>
                  <a:schemeClr val="bg1"/>
                </a:solidFill>
                <a:latin typeface="+mj-lt"/>
              </a:defRPr>
            </a:lvl1pPr>
          </a:lstStyle>
          <a:p>
            <a:pPr lvl="0"/>
            <a:r>
              <a:rPr lang="en-US" dirty="0"/>
              <a:t>Author/subtext here</a:t>
            </a:r>
          </a:p>
        </p:txBody>
      </p:sp>
      <p:sp>
        <p:nvSpPr>
          <p:cNvPr id="31" name="Oval 30"/>
          <p:cNvSpPr/>
          <p:nvPr userDrawn="1"/>
        </p:nvSpPr>
        <p:spPr>
          <a:xfrm>
            <a:off x="-386036" y="307290"/>
            <a:ext cx="1007169" cy="1006907"/>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latin typeface="+mj-lt"/>
              <a:cs typeface="VAG Rounded Std Light"/>
            </a:endParaRPr>
          </a:p>
        </p:txBody>
      </p:sp>
      <p:pic>
        <p:nvPicPr>
          <p:cNvPr id="32" name="Picture 31"/>
          <p:cNvPicPr>
            <a:picLocks noChangeAspect="1"/>
          </p:cNvPicPr>
          <p:nvPr userDrawn="1"/>
        </p:nvPicPr>
        <p:blipFill>
          <a:blip r:embed="rId3">
            <a:alphaModFix amt="44000"/>
            <a:extLst>
              <a:ext uri="{28A0092B-C50C-407E-A947-70E740481C1C}">
                <a14:useLocalDpi xmlns:a14="http://schemas.microsoft.com/office/drawing/2010/main" val="0"/>
              </a:ext>
            </a:extLst>
          </a:blip>
          <a:stretch>
            <a:fillRect/>
          </a:stretch>
        </p:blipFill>
        <p:spPr>
          <a:xfrm>
            <a:off x="-1538414" y="-1546440"/>
            <a:ext cx="3076827" cy="3076026"/>
          </a:xfrm>
          <a:prstGeom prst="rect">
            <a:avLst/>
          </a:prstGeom>
        </p:spPr>
      </p:pic>
      <p:pic>
        <p:nvPicPr>
          <p:cNvPr id="33" name="Picture 32"/>
          <p:cNvPicPr>
            <a:picLocks noChangeAspect="1"/>
          </p:cNvPicPr>
          <p:nvPr userDrawn="1"/>
        </p:nvPicPr>
        <p:blipFill>
          <a:blip r:embed="rId3">
            <a:alphaModFix amt="44000"/>
            <a:extLst>
              <a:ext uri="{28A0092B-C50C-407E-A947-70E740481C1C}">
                <a14:useLocalDpi xmlns:a14="http://schemas.microsoft.com/office/drawing/2010/main" val="0"/>
              </a:ext>
            </a:extLst>
          </a:blip>
          <a:stretch>
            <a:fillRect/>
          </a:stretch>
        </p:blipFill>
        <p:spPr>
          <a:xfrm>
            <a:off x="-1032973" y="2021105"/>
            <a:ext cx="3076827" cy="3076026"/>
          </a:xfrm>
          <a:prstGeom prst="rect">
            <a:avLst/>
          </a:prstGeom>
        </p:spPr>
      </p:pic>
      <p:sp>
        <p:nvSpPr>
          <p:cNvPr id="26" name="Footer Placeholder 1"/>
          <p:cNvSpPr>
            <a:spLocks noGrp="1"/>
          </p:cNvSpPr>
          <p:nvPr>
            <p:ph type="ftr" sz="quarter" idx="23"/>
          </p:nvPr>
        </p:nvSpPr>
        <p:spPr>
          <a:xfrm>
            <a:off x="333815" y="6270901"/>
            <a:ext cx="10739714" cy="428383"/>
          </a:xfrm>
          <a:prstGeom prst="rect">
            <a:avLst/>
          </a:prstGeom>
        </p:spPr>
        <p:txBody>
          <a:bodyPr/>
          <a:lstStyle>
            <a:lvl1pPr>
              <a:defRPr>
                <a:latin typeface="+mj-lt"/>
              </a:defRPr>
            </a:lvl1pPr>
          </a:lstStyle>
          <a:p>
            <a:endParaRPr lang="en-US"/>
          </a:p>
        </p:txBody>
      </p:sp>
      <p:sp>
        <p:nvSpPr>
          <p:cNvPr id="3" name="Picture Placeholder 2"/>
          <p:cNvSpPr>
            <a:spLocks noGrp="1"/>
          </p:cNvSpPr>
          <p:nvPr>
            <p:ph type="pic" sz="quarter" idx="19" hasCustomPrompt="1"/>
          </p:nvPr>
        </p:nvSpPr>
        <p:spPr>
          <a:xfrm>
            <a:off x="348910" y="2803713"/>
            <a:ext cx="2100995" cy="1169988"/>
          </a:xfrm>
          <a:prstGeom prst="rect">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atin typeface="+mj-lt"/>
              </a:defRPr>
            </a:lvl1pPr>
          </a:lstStyle>
          <a:p>
            <a:r>
              <a:rPr lang="en-US" dirty="0"/>
              <a:t>Logo</a:t>
            </a:r>
          </a:p>
        </p:txBody>
      </p:sp>
    </p:spTree>
    <p:extLst>
      <p:ext uri="{BB962C8B-B14F-4D97-AF65-F5344CB8AC3E}">
        <p14:creationId xmlns:p14="http://schemas.microsoft.com/office/powerpoint/2010/main" val="2805745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30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9225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295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6423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313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77724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1644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0095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6997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7267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4266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5136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olid Cover">
    <p:bg>
      <p:bgRef idx="1001">
        <a:schemeClr val="bg1"/>
      </p:bgRef>
    </p:bg>
    <p:spTree>
      <p:nvGrpSpPr>
        <p:cNvPr id="1" name=""/>
        <p:cNvGrpSpPr/>
        <p:nvPr/>
      </p:nvGrpSpPr>
      <p:grpSpPr>
        <a:xfrm>
          <a:off x="0" y="0"/>
          <a:ext cx="0" cy="0"/>
          <a:chOff x="0" y="0"/>
          <a:chExt cx="0" cy="0"/>
        </a:xfrm>
      </p:grpSpPr>
      <p:pic>
        <p:nvPicPr>
          <p:cNvPr id="8" name="Picture 7" descr="Anantara PTT 2015-0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9"/>
          <p:cNvSpPr>
            <a:spLocks noGrp="1"/>
          </p:cNvSpPr>
          <p:nvPr>
            <p:ph type="body" sz="quarter" idx="10" hasCustomPrompt="1"/>
          </p:nvPr>
        </p:nvSpPr>
        <p:spPr>
          <a:xfrm>
            <a:off x="1221318" y="2765086"/>
            <a:ext cx="7069381" cy="396195"/>
          </a:xfrm>
          <a:prstGeom prst="rect">
            <a:avLst/>
          </a:prstGeom>
        </p:spPr>
        <p:txBody>
          <a:bodyPr vert="horz"/>
          <a:lstStyle>
            <a:lvl1pPr marL="0" indent="0">
              <a:buNone/>
              <a:defRPr sz="2000">
                <a:solidFill>
                  <a:schemeClr val="bg1"/>
                </a:solidFill>
                <a:latin typeface="Arial"/>
                <a:cs typeface="Arial"/>
              </a:defRPr>
            </a:lvl1pPr>
          </a:lstStyle>
          <a:p>
            <a:pPr lvl="0"/>
            <a:r>
              <a:rPr lang="en-US" dirty="0"/>
              <a:t>HEADLINE</a:t>
            </a:r>
          </a:p>
        </p:txBody>
      </p:sp>
      <p:sp>
        <p:nvSpPr>
          <p:cNvPr id="11" name="Text Placeholder 9"/>
          <p:cNvSpPr>
            <a:spLocks noGrp="1"/>
          </p:cNvSpPr>
          <p:nvPr>
            <p:ph type="body" sz="quarter" idx="11" hasCustomPrompt="1"/>
          </p:nvPr>
        </p:nvSpPr>
        <p:spPr>
          <a:xfrm>
            <a:off x="1221318" y="3169898"/>
            <a:ext cx="7069381" cy="289784"/>
          </a:xfrm>
          <a:prstGeom prst="rect">
            <a:avLst/>
          </a:prstGeom>
        </p:spPr>
        <p:txBody>
          <a:bodyPr vert="horz"/>
          <a:lstStyle>
            <a:lvl1pPr marL="0" indent="0">
              <a:buNone/>
              <a:defRPr sz="1200">
                <a:solidFill>
                  <a:schemeClr val="bg1"/>
                </a:solidFill>
                <a:latin typeface="Arial"/>
                <a:cs typeface="Arial"/>
              </a:defRPr>
            </a:lvl1pPr>
          </a:lstStyle>
          <a:p>
            <a:pPr lvl="0"/>
            <a:r>
              <a:rPr lang="en-US" dirty="0"/>
              <a:t>SUB HEADLINE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4041" y="5022850"/>
            <a:ext cx="2084765" cy="1473201"/>
          </a:xfrm>
          <a:prstGeom prst="rect">
            <a:avLst/>
          </a:prstGeom>
        </p:spPr>
      </p:pic>
    </p:spTree>
    <p:extLst>
      <p:ext uri="{BB962C8B-B14F-4D97-AF65-F5344CB8AC3E}">
        <p14:creationId xmlns:p14="http://schemas.microsoft.com/office/powerpoint/2010/main" val="375216805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814901" y="653257"/>
            <a:ext cx="10688475" cy="404813"/>
          </a:xfrm>
          <a:prstGeom prst="rect">
            <a:avLst/>
          </a:prstGeom>
        </p:spPr>
        <p:txBody>
          <a:bodyPr vert="horz"/>
          <a:lstStyle>
            <a:lvl1pPr marL="0" indent="0">
              <a:buNone/>
              <a:defRPr sz="2000">
                <a:solidFill>
                  <a:srgbClr val="A69448"/>
                </a:solidFill>
                <a:latin typeface="Arial"/>
                <a:cs typeface="Arial"/>
              </a:defRPr>
            </a:lvl1pPr>
          </a:lstStyle>
          <a:p>
            <a:pPr lvl="0"/>
            <a:r>
              <a:rPr lang="en-US" dirty="0"/>
              <a:t>HEADLINE</a:t>
            </a:r>
          </a:p>
        </p:txBody>
      </p:sp>
      <p:sp>
        <p:nvSpPr>
          <p:cNvPr id="8" name="Text Placeholder 9"/>
          <p:cNvSpPr>
            <a:spLocks noGrp="1"/>
          </p:cNvSpPr>
          <p:nvPr>
            <p:ph type="body" sz="quarter" idx="11" hasCustomPrompt="1"/>
          </p:nvPr>
        </p:nvSpPr>
        <p:spPr>
          <a:xfrm>
            <a:off x="814901" y="1058069"/>
            <a:ext cx="10688475" cy="289784"/>
          </a:xfrm>
          <a:prstGeom prst="rect">
            <a:avLst/>
          </a:prstGeom>
        </p:spPr>
        <p:txBody>
          <a:bodyPr vert="horz"/>
          <a:lstStyle>
            <a:lvl1pPr marL="0" indent="0">
              <a:buNone/>
              <a:defRPr sz="1200">
                <a:solidFill>
                  <a:srgbClr val="58594A"/>
                </a:solidFill>
                <a:latin typeface="Arial"/>
                <a:cs typeface="Arial"/>
              </a:defRPr>
            </a:lvl1pPr>
          </a:lstStyle>
          <a:p>
            <a:pPr lvl="0"/>
            <a:r>
              <a:rPr lang="en-US" dirty="0"/>
              <a:t>SUB HEADLINE</a:t>
            </a:r>
          </a:p>
        </p:txBody>
      </p:sp>
      <p:sp>
        <p:nvSpPr>
          <p:cNvPr id="9" name="Text Placeholder 9"/>
          <p:cNvSpPr>
            <a:spLocks noGrp="1"/>
          </p:cNvSpPr>
          <p:nvPr>
            <p:ph type="body" sz="quarter" idx="21" hasCustomPrompt="1"/>
          </p:nvPr>
        </p:nvSpPr>
        <p:spPr>
          <a:xfrm>
            <a:off x="814901" y="1520370"/>
            <a:ext cx="10688476" cy="4194630"/>
          </a:xfrm>
          <a:prstGeom prst="rect">
            <a:avLst/>
          </a:prstGeom>
        </p:spPr>
        <p:txBody>
          <a:bodyPr vert="horz" numCol="3" spcCol="274320"/>
          <a:lstStyle>
            <a:lvl1pPr marL="0" indent="0">
              <a:buNone/>
              <a:defRPr sz="1000">
                <a:solidFill>
                  <a:srgbClr val="58594A"/>
                </a:solidFill>
                <a:latin typeface="Arial"/>
                <a:cs typeface="Arial"/>
              </a:defRPr>
            </a:lvl1pPr>
          </a:lstStyle>
          <a:p>
            <a:pPr lvl="0"/>
            <a:r>
              <a:rPr lang="en-US" dirty="0"/>
              <a:t>Body Copy</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8551" y="5658300"/>
            <a:ext cx="1652400" cy="1167670"/>
          </a:xfrm>
          <a:prstGeom prst="rect">
            <a:avLst/>
          </a:prstGeom>
        </p:spPr>
      </p:pic>
    </p:spTree>
    <p:extLst>
      <p:ext uri="{BB962C8B-B14F-4D97-AF65-F5344CB8AC3E}">
        <p14:creationId xmlns:p14="http://schemas.microsoft.com/office/powerpoint/2010/main" val="5722714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sic">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47CFE04-64DD-4322-AC32-FDA6EEFA67DE}"/>
              </a:ext>
            </a:extLst>
          </p:cNvPr>
          <p:cNvSpPr/>
          <p:nvPr userDrawn="1"/>
        </p:nvSpPr>
        <p:spPr>
          <a:xfrm>
            <a:off x="-3176" y="533399"/>
            <a:ext cx="1737813" cy="365760"/>
          </a:xfrm>
          <a:prstGeom prst="rect">
            <a:avLst/>
          </a:prstGeom>
          <a:gradFill flip="none" rotWithShape="1">
            <a:gsLst>
              <a:gs pos="0">
                <a:srgbClr val="07ABDE"/>
              </a:gs>
              <a:gs pos="100000">
                <a:srgbClr val="61C8D7"/>
              </a:gs>
            </a:gsLst>
            <a:lin ang="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800" dirty="0">
              <a:latin typeface="+mj-lt"/>
              <a:cs typeface="Salesforce Sans"/>
            </a:endParaRPr>
          </a:p>
        </p:txBody>
      </p:sp>
      <p:sp>
        <p:nvSpPr>
          <p:cNvPr id="6" name="Rectangle 5">
            <a:extLst>
              <a:ext uri="{FF2B5EF4-FFF2-40B4-BE49-F238E27FC236}">
                <a16:creationId xmlns:a16="http://schemas.microsoft.com/office/drawing/2014/main" xmlns="" id="{D9FC5464-DBCD-49B9-9577-7EE209DDED7B}"/>
              </a:ext>
            </a:extLst>
          </p:cNvPr>
          <p:cNvSpPr/>
          <p:nvPr userDrawn="1"/>
        </p:nvSpPr>
        <p:spPr>
          <a:xfrm rot="5400000">
            <a:off x="11439225" y="388614"/>
            <a:ext cx="822960" cy="45732"/>
          </a:xfrm>
          <a:prstGeom prst="rect">
            <a:avLst/>
          </a:prstGeom>
          <a:solidFill>
            <a:srgbClr val="07ABDE"/>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800" dirty="0">
              <a:latin typeface="+mj-lt"/>
              <a:cs typeface="Salesforce Sans"/>
            </a:endParaRPr>
          </a:p>
        </p:txBody>
      </p:sp>
      <p:sp>
        <p:nvSpPr>
          <p:cNvPr id="7" name="Rectangle 6">
            <a:extLst>
              <a:ext uri="{FF2B5EF4-FFF2-40B4-BE49-F238E27FC236}">
                <a16:creationId xmlns:a16="http://schemas.microsoft.com/office/drawing/2014/main" xmlns="" id="{91A6FEE5-705D-46E9-BC8E-32E0BE62178B}"/>
              </a:ext>
            </a:extLst>
          </p:cNvPr>
          <p:cNvSpPr/>
          <p:nvPr userDrawn="1"/>
        </p:nvSpPr>
        <p:spPr>
          <a:xfrm>
            <a:off x="1" y="6739468"/>
            <a:ext cx="12192000" cy="11853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800" dirty="0">
              <a:latin typeface="+mj-lt"/>
              <a:cs typeface="Salesforce Sans"/>
            </a:endParaRPr>
          </a:p>
        </p:txBody>
      </p:sp>
      <p:sp>
        <p:nvSpPr>
          <p:cNvPr id="11" name="Text Placeholder 10">
            <a:extLst>
              <a:ext uri="{FF2B5EF4-FFF2-40B4-BE49-F238E27FC236}">
                <a16:creationId xmlns:a16="http://schemas.microsoft.com/office/drawing/2014/main" xmlns="" id="{BD63F9AD-A932-4855-AEBD-EB17F980F852}"/>
              </a:ext>
            </a:extLst>
          </p:cNvPr>
          <p:cNvSpPr>
            <a:spLocks noGrp="1"/>
          </p:cNvSpPr>
          <p:nvPr>
            <p:ph type="body" sz="quarter" idx="10" hasCustomPrompt="1"/>
          </p:nvPr>
        </p:nvSpPr>
        <p:spPr>
          <a:xfrm>
            <a:off x="1838806" y="366079"/>
            <a:ext cx="9878092" cy="709188"/>
          </a:xfrm>
          <a:prstGeom prst="rect">
            <a:avLst/>
          </a:prstGeom>
        </p:spPr>
        <p:txBody>
          <a:bodyPr/>
          <a:lstStyle>
            <a:lvl1pPr>
              <a:defRPr sz="4000">
                <a:solidFill>
                  <a:srgbClr val="49505A"/>
                </a:solidFill>
                <a:latin typeface="+mj-lt"/>
              </a:defRPr>
            </a:lvl1pPr>
          </a:lstStyle>
          <a:p>
            <a:pPr lvl="0"/>
            <a:r>
              <a:rPr lang="en-US" dirty="0"/>
              <a:t>Click to add Title</a:t>
            </a:r>
          </a:p>
        </p:txBody>
      </p:sp>
      <p:pic>
        <p:nvPicPr>
          <p:cNvPr id="14" name="Picture 13">
            <a:extLst>
              <a:ext uri="{FF2B5EF4-FFF2-40B4-BE49-F238E27FC236}">
                <a16:creationId xmlns:a16="http://schemas.microsoft.com/office/drawing/2014/main" xmlns="" id="{12AA2C2F-30E5-4A9F-AA2B-9E221C21300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87752" y="487679"/>
            <a:ext cx="646885" cy="457200"/>
          </a:xfrm>
          <a:prstGeom prst="rect">
            <a:avLst/>
          </a:prstGeom>
        </p:spPr>
      </p:pic>
    </p:spTree>
    <p:extLst>
      <p:ext uri="{BB962C8B-B14F-4D97-AF65-F5344CB8AC3E}">
        <p14:creationId xmlns:p14="http://schemas.microsoft.com/office/powerpoint/2010/main" val="858231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415" y="1599480"/>
            <a:ext cx="11518535" cy="4622864"/>
          </a:xfrm>
          <a:prstGeom prst="rect">
            <a:avLst/>
          </a:prstGeom>
        </p:spPr>
        <p:txBody>
          <a:bodyPr vert="horz" lIns="9144" tIns="0" rIns="0" bIns="0" rtlCol="0">
            <a:noAutofit/>
          </a:bodyPr>
          <a:lstStyle>
            <a:lvl1pPr>
              <a:defRPr lang="en-US" spc="0" dirty="0" smtClean="0">
                <a:latin typeface="+mj-lt"/>
              </a:defRPr>
            </a:lvl1pPr>
            <a:lvl2pPr>
              <a:defRPr lang="en-US" spc="0" dirty="0" smtClean="0">
                <a:latin typeface="+mj-lt"/>
              </a:defRPr>
            </a:lvl2pPr>
            <a:lvl3pPr>
              <a:defRPr lang="en-US" spc="0" dirty="0" smtClean="0">
                <a:latin typeface="+mj-lt"/>
              </a:defRPr>
            </a:lvl3pPr>
            <a:lvl4pPr>
              <a:defRPr lang="en-US" spc="0" dirty="0" smtClean="0">
                <a:latin typeface="+mj-lt"/>
              </a:defRPr>
            </a:lvl4pPr>
            <a:lvl5pPr>
              <a:defRPr lang="en-US" spc="0" dirty="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338416" y="1021080"/>
            <a:ext cx="11487856" cy="332399"/>
          </a:xfrm>
          <a:prstGeom prst="rect">
            <a:avLst/>
          </a:prstGeom>
        </p:spPr>
        <p:txBody>
          <a:bodyPr lIns="9144" tIns="0" rIns="0" bIns="0">
            <a:spAutoFit/>
          </a:bodyPr>
          <a:lstStyle>
            <a:lvl1pPr marL="0" indent="0">
              <a:buNone/>
              <a:defRPr sz="2400" spc="0" baseline="0">
                <a:solidFill>
                  <a:schemeClr val="accent2"/>
                </a:solidFill>
                <a:latin typeface="+mj-lt"/>
              </a:defRPr>
            </a:lvl1pPr>
          </a:lstStyle>
          <a:p>
            <a:pPr lvl="0"/>
            <a:r>
              <a:rPr lang="en-US" dirty="0"/>
              <a:t>Click to edit Master text styles</a:t>
            </a:r>
          </a:p>
        </p:txBody>
      </p:sp>
      <p:sp>
        <p:nvSpPr>
          <p:cNvPr id="4" name="Title 3"/>
          <p:cNvSpPr>
            <a:spLocks noGrp="1"/>
          </p:cNvSpPr>
          <p:nvPr>
            <p:ph type="title"/>
          </p:nvPr>
        </p:nvSpPr>
        <p:spPr>
          <a:xfrm>
            <a:off x="338415" y="90721"/>
            <a:ext cx="11518535" cy="908043"/>
          </a:xfrm>
          <a:prstGeom prst="rect">
            <a:avLst/>
          </a:prstGeom>
        </p:spPr>
        <p:txBody>
          <a:bodyPr/>
          <a:lstStyle>
            <a:lvl1pPr>
              <a:defRPr spc="0">
                <a:latin typeface="+mj-lt"/>
              </a:defRPr>
            </a:lvl1pPr>
          </a:lstStyle>
          <a:p>
            <a:r>
              <a:rPr lang="en-US" dirty="0"/>
              <a:t>Click to edit Master title style</a:t>
            </a:r>
          </a:p>
        </p:txBody>
      </p:sp>
      <p:sp>
        <p:nvSpPr>
          <p:cNvPr id="19" name="Footer Placeholder 3"/>
          <p:cNvSpPr>
            <a:spLocks noGrp="1"/>
          </p:cNvSpPr>
          <p:nvPr>
            <p:ph type="ftr" sz="quarter" idx="3"/>
          </p:nvPr>
        </p:nvSpPr>
        <p:spPr>
          <a:xfrm>
            <a:off x="333815" y="6270901"/>
            <a:ext cx="10739714" cy="428383"/>
          </a:xfrm>
          <a:prstGeom prst="rect">
            <a:avLst/>
          </a:prstGeom>
        </p:spPr>
        <p:txBody>
          <a:bodyPr vert="horz" lIns="91440" tIns="45720" rIns="91440" bIns="45720" rtlCol="0" anchor="ctr"/>
          <a:lstStyle>
            <a:lvl1pPr algn="l">
              <a:defRPr sz="1000" spc="0">
                <a:solidFill>
                  <a:schemeClr val="tx1">
                    <a:tint val="75000"/>
                  </a:schemeClr>
                </a:solidFill>
                <a:latin typeface="+mj-lt"/>
              </a:defRPr>
            </a:lvl1pPr>
          </a:lstStyle>
          <a:p>
            <a:endParaRPr lang="en-US"/>
          </a:p>
        </p:txBody>
      </p:sp>
    </p:spTree>
    <p:extLst>
      <p:ext uri="{BB962C8B-B14F-4D97-AF65-F5344CB8AC3E}">
        <p14:creationId xmlns:p14="http://schemas.microsoft.com/office/powerpoint/2010/main" val="12039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39902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9442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7895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11488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36672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67174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2125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92160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64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56800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427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6670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5530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olid Cover">
    <p:bg>
      <p:bgRef idx="1001">
        <a:schemeClr val="bg1"/>
      </p:bgRef>
    </p:bg>
    <p:spTree>
      <p:nvGrpSpPr>
        <p:cNvPr id="1" name=""/>
        <p:cNvGrpSpPr/>
        <p:nvPr/>
      </p:nvGrpSpPr>
      <p:grpSpPr>
        <a:xfrm>
          <a:off x="0" y="0"/>
          <a:ext cx="0" cy="0"/>
          <a:chOff x="0" y="0"/>
          <a:chExt cx="0" cy="0"/>
        </a:xfrm>
      </p:grpSpPr>
      <p:pic>
        <p:nvPicPr>
          <p:cNvPr id="8" name="Picture 7" descr="Anantara PTT 2015-0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9"/>
          <p:cNvSpPr>
            <a:spLocks noGrp="1"/>
          </p:cNvSpPr>
          <p:nvPr>
            <p:ph type="body" sz="quarter" idx="10" hasCustomPrompt="1"/>
          </p:nvPr>
        </p:nvSpPr>
        <p:spPr>
          <a:xfrm>
            <a:off x="1221318" y="2765086"/>
            <a:ext cx="7069381" cy="396195"/>
          </a:xfrm>
          <a:prstGeom prst="rect">
            <a:avLst/>
          </a:prstGeom>
        </p:spPr>
        <p:txBody>
          <a:bodyPr vert="horz"/>
          <a:lstStyle>
            <a:lvl1pPr marL="0" indent="0">
              <a:buNone/>
              <a:defRPr sz="2000">
                <a:solidFill>
                  <a:schemeClr val="bg1"/>
                </a:solidFill>
                <a:latin typeface="Arial"/>
                <a:cs typeface="Arial"/>
              </a:defRPr>
            </a:lvl1pPr>
          </a:lstStyle>
          <a:p>
            <a:pPr lvl="0"/>
            <a:r>
              <a:rPr lang="en-US" dirty="0"/>
              <a:t>HEADLINE</a:t>
            </a:r>
          </a:p>
        </p:txBody>
      </p:sp>
      <p:sp>
        <p:nvSpPr>
          <p:cNvPr id="11" name="Text Placeholder 9"/>
          <p:cNvSpPr>
            <a:spLocks noGrp="1"/>
          </p:cNvSpPr>
          <p:nvPr>
            <p:ph type="body" sz="quarter" idx="11" hasCustomPrompt="1"/>
          </p:nvPr>
        </p:nvSpPr>
        <p:spPr>
          <a:xfrm>
            <a:off x="1221318" y="3169898"/>
            <a:ext cx="7069381" cy="289784"/>
          </a:xfrm>
          <a:prstGeom prst="rect">
            <a:avLst/>
          </a:prstGeom>
        </p:spPr>
        <p:txBody>
          <a:bodyPr vert="horz"/>
          <a:lstStyle>
            <a:lvl1pPr marL="0" indent="0">
              <a:buNone/>
              <a:defRPr sz="1200">
                <a:solidFill>
                  <a:schemeClr val="bg1"/>
                </a:solidFill>
                <a:latin typeface="Arial"/>
                <a:cs typeface="Arial"/>
              </a:defRPr>
            </a:lvl1pPr>
          </a:lstStyle>
          <a:p>
            <a:pPr lvl="0"/>
            <a:r>
              <a:rPr lang="en-US" dirty="0"/>
              <a:t>SUB HEADLINE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4041" y="5022850"/>
            <a:ext cx="2084765" cy="1473201"/>
          </a:xfrm>
          <a:prstGeom prst="rect">
            <a:avLst/>
          </a:prstGeom>
        </p:spPr>
      </p:pic>
    </p:spTree>
    <p:extLst>
      <p:ext uri="{BB962C8B-B14F-4D97-AF65-F5344CB8AC3E}">
        <p14:creationId xmlns:p14="http://schemas.microsoft.com/office/powerpoint/2010/main" val="306994659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814901" y="653257"/>
            <a:ext cx="10688475" cy="404813"/>
          </a:xfrm>
          <a:prstGeom prst="rect">
            <a:avLst/>
          </a:prstGeom>
        </p:spPr>
        <p:txBody>
          <a:bodyPr vert="horz"/>
          <a:lstStyle>
            <a:lvl1pPr marL="0" indent="0">
              <a:buNone/>
              <a:defRPr sz="2000">
                <a:solidFill>
                  <a:srgbClr val="A69448"/>
                </a:solidFill>
                <a:latin typeface="Arial"/>
                <a:cs typeface="Arial"/>
              </a:defRPr>
            </a:lvl1pPr>
          </a:lstStyle>
          <a:p>
            <a:pPr lvl="0"/>
            <a:r>
              <a:rPr lang="en-US" dirty="0"/>
              <a:t>HEADLINE</a:t>
            </a:r>
          </a:p>
        </p:txBody>
      </p:sp>
      <p:sp>
        <p:nvSpPr>
          <p:cNvPr id="8" name="Text Placeholder 9"/>
          <p:cNvSpPr>
            <a:spLocks noGrp="1"/>
          </p:cNvSpPr>
          <p:nvPr>
            <p:ph type="body" sz="quarter" idx="11" hasCustomPrompt="1"/>
          </p:nvPr>
        </p:nvSpPr>
        <p:spPr>
          <a:xfrm>
            <a:off x="814901" y="1058069"/>
            <a:ext cx="10688475" cy="289784"/>
          </a:xfrm>
          <a:prstGeom prst="rect">
            <a:avLst/>
          </a:prstGeom>
        </p:spPr>
        <p:txBody>
          <a:bodyPr vert="horz"/>
          <a:lstStyle>
            <a:lvl1pPr marL="0" indent="0">
              <a:buNone/>
              <a:defRPr sz="1200">
                <a:solidFill>
                  <a:srgbClr val="58594A"/>
                </a:solidFill>
                <a:latin typeface="Arial"/>
                <a:cs typeface="Arial"/>
              </a:defRPr>
            </a:lvl1pPr>
          </a:lstStyle>
          <a:p>
            <a:pPr lvl="0"/>
            <a:r>
              <a:rPr lang="en-US" dirty="0"/>
              <a:t>SUB HEADLINE</a:t>
            </a:r>
          </a:p>
        </p:txBody>
      </p:sp>
      <p:sp>
        <p:nvSpPr>
          <p:cNvPr id="9" name="Text Placeholder 9"/>
          <p:cNvSpPr>
            <a:spLocks noGrp="1"/>
          </p:cNvSpPr>
          <p:nvPr>
            <p:ph type="body" sz="quarter" idx="21" hasCustomPrompt="1"/>
          </p:nvPr>
        </p:nvSpPr>
        <p:spPr>
          <a:xfrm>
            <a:off x="814901" y="1520370"/>
            <a:ext cx="10688476" cy="4194630"/>
          </a:xfrm>
          <a:prstGeom prst="rect">
            <a:avLst/>
          </a:prstGeom>
        </p:spPr>
        <p:txBody>
          <a:bodyPr vert="horz" numCol="3" spcCol="274320"/>
          <a:lstStyle>
            <a:lvl1pPr marL="0" indent="0">
              <a:buNone/>
              <a:defRPr sz="1000">
                <a:solidFill>
                  <a:srgbClr val="58594A"/>
                </a:solidFill>
                <a:latin typeface="Arial"/>
                <a:cs typeface="Arial"/>
              </a:defRPr>
            </a:lvl1pPr>
          </a:lstStyle>
          <a:p>
            <a:pPr lvl="0"/>
            <a:r>
              <a:rPr lang="en-US" dirty="0"/>
              <a:t>Body Copy</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8551" y="5658300"/>
            <a:ext cx="1652400" cy="1167670"/>
          </a:xfrm>
          <a:prstGeom prst="rect">
            <a:avLst/>
          </a:prstGeom>
        </p:spPr>
      </p:pic>
    </p:spTree>
    <p:extLst>
      <p:ext uri="{BB962C8B-B14F-4D97-AF65-F5344CB8AC3E}">
        <p14:creationId xmlns:p14="http://schemas.microsoft.com/office/powerpoint/2010/main" val="1198918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2964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17745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52664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10661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8828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47351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453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99249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01235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6891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9716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95886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olid Cover">
    <p:bg>
      <p:bgRef idx="1001">
        <a:schemeClr val="bg1"/>
      </p:bgRef>
    </p:bg>
    <p:spTree>
      <p:nvGrpSpPr>
        <p:cNvPr id="1" name=""/>
        <p:cNvGrpSpPr/>
        <p:nvPr/>
      </p:nvGrpSpPr>
      <p:grpSpPr>
        <a:xfrm>
          <a:off x="0" y="0"/>
          <a:ext cx="0" cy="0"/>
          <a:chOff x="0" y="0"/>
          <a:chExt cx="0" cy="0"/>
        </a:xfrm>
      </p:grpSpPr>
      <p:pic>
        <p:nvPicPr>
          <p:cNvPr id="8" name="Picture 7" descr="Anantara PTT 2015-0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9"/>
          <p:cNvSpPr>
            <a:spLocks noGrp="1"/>
          </p:cNvSpPr>
          <p:nvPr>
            <p:ph type="body" sz="quarter" idx="10" hasCustomPrompt="1"/>
          </p:nvPr>
        </p:nvSpPr>
        <p:spPr>
          <a:xfrm>
            <a:off x="1221318" y="2765086"/>
            <a:ext cx="7069381" cy="396195"/>
          </a:xfrm>
          <a:prstGeom prst="rect">
            <a:avLst/>
          </a:prstGeom>
        </p:spPr>
        <p:txBody>
          <a:bodyPr vert="horz"/>
          <a:lstStyle>
            <a:lvl1pPr marL="0" indent="0">
              <a:buNone/>
              <a:defRPr sz="2000">
                <a:solidFill>
                  <a:schemeClr val="bg1"/>
                </a:solidFill>
                <a:latin typeface="Arial"/>
                <a:cs typeface="Arial"/>
              </a:defRPr>
            </a:lvl1pPr>
          </a:lstStyle>
          <a:p>
            <a:pPr lvl="0"/>
            <a:r>
              <a:rPr lang="en-US" dirty="0"/>
              <a:t>HEADLINE</a:t>
            </a:r>
          </a:p>
        </p:txBody>
      </p:sp>
      <p:sp>
        <p:nvSpPr>
          <p:cNvPr id="11" name="Text Placeholder 9"/>
          <p:cNvSpPr>
            <a:spLocks noGrp="1"/>
          </p:cNvSpPr>
          <p:nvPr>
            <p:ph type="body" sz="quarter" idx="11" hasCustomPrompt="1"/>
          </p:nvPr>
        </p:nvSpPr>
        <p:spPr>
          <a:xfrm>
            <a:off x="1221318" y="3169898"/>
            <a:ext cx="7069381" cy="289784"/>
          </a:xfrm>
          <a:prstGeom prst="rect">
            <a:avLst/>
          </a:prstGeom>
        </p:spPr>
        <p:txBody>
          <a:bodyPr vert="horz"/>
          <a:lstStyle>
            <a:lvl1pPr marL="0" indent="0">
              <a:buNone/>
              <a:defRPr sz="1200">
                <a:solidFill>
                  <a:schemeClr val="bg1"/>
                </a:solidFill>
                <a:latin typeface="Arial"/>
                <a:cs typeface="Arial"/>
              </a:defRPr>
            </a:lvl1pPr>
          </a:lstStyle>
          <a:p>
            <a:pPr lvl="0"/>
            <a:r>
              <a:rPr lang="en-US" dirty="0"/>
              <a:t>SUB HEADLINE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4041" y="5022850"/>
            <a:ext cx="2084765" cy="1473201"/>
          </a:xfrm>
          <a:prstGeom prst="rect">
            <a:avLst/>
          </a:prstGeom>
        </p:spPr>
      </p:pic>
    </p:spTree>
    <p:extLst>
      <p:ext uri="{BB962C8B-B14F-4D97-AF65-F5344CB8AC3E}">
        <p14:creationId xmlns:p14="http://schemas.microsoft.com/office/powerpoint/2010/main" val="367545959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814901" y="653257"/>
            <a:ext cx="10688475" cy="404813"/>
          </a:xfrm>
          <a:prstGeom prst="rect">
            <a:avLst/>
          </a:prstGeom>
        </p:spPr>
        <p:txBody>
          <a:bodyPr vert="horz"/>
          <a:lstStyle>
            <a:lvl1pPr marL="0" indent="0">
              <a:buNone/>
              <a:defRPr sz="2000">
                <a:solidFill>
                  <a:srgbClr val="A69448"/>
                </a:solidFill>
                <a:latin typeface="Arial"/>
                <a:cs typeface="Arial"/>
              </a:defRPr>
            </a:lvl1pPr>
          </a:lstStyle>
          <a:p>
            <a:pPr lvl="0"/>
            <a:r>
              <a:rPr lang="en-US" dirty="0"/>
              <a:t>HEADLINE</a:t>
            </a:r>
          </a:p>
        </p:txBody>
      </p:sp>
      <p:sp>
        <p:nvSpPr>
          <p:cNvPr id="8" name="Text Placeholder 9"/>
          <p:cNvSpPr>
            <a:spLocks noGrp="1"/>
          </p:cNvSpPr>
          <p:nvPr>
            <p:ph type="body" sz="quarter" idx="11" hasCustomPrompt="1"/>
          </p:nvPr>
        </p:nvSpPr>
        <p:spPr>
          <a:xfrm>
            <a:off x="814901" y="1058069"/>
            <a:ext cx="10688475" cy="289784"/>
          </a:xfrm>
          <a:prstGeom prst="rect">
            <a:avLst/>
          </a:prstGeom>
        </p:spPr>
        <p:txBody>
          <a:bodyPr vert="horz"/>
          <a:lstStyle>
            <a:lvl1pPr marL="0" indent="0">
              <a:buNone/>
              <a:defRPr sz="1200">
                <a:solidFill>
                  <a:srgbClr val="58594A"/>
                </a:solidFill>
                <a:latin typeface="Arial"/>
                <a:cs typeface="Arial"/>
              </a:defRPr>
            </a:lvl1pPr>
          </a:lstStyle>
          <a:p>
            <a:pPr lvl="0"/>
            <a:r>
              <a:rPr lang="en-US" dirty="0"/>
              <a:t>SUB HEADLINE</a:t>
            </a:r>
          </a:p>
        </p:txBody>
      </p:sp>
      <p:sp>
        <p:nvSpPr>
          <p:cNvPr id="9" name="Text Placeholder 9"/>
          <p:cNvSpPr>
            <a:spLocks noGrp="1"/>
          </p:cNvSpPr>
          <p:nvPr>
            <p:ph type="body" sz="quarter" idx="21" hasCustomPrompt="1"/>
          </p:nvPr>
        </p:nvSpPr>
        <p:spPr>
          <a:xfrm>
            <a:off x="814901" y="1520370"/>
            <a:ext cx="10688476" cy="4194630"/>
          </a:xfrm>
          <a:prstGeom prst="rect">
            <a:avLst/>
          </a:prstGeom>
        </p:spPr>
        <p:txBody>
          <a:bodyPr vert="horz" numCol="3" spcCol="274320"/>
          <a:lstStyle>
            <a:lvl1pPr marL="0" indent="0">
              <a:buNone/>
              <a:defRPr sz="1000">
                <a:solidFill>
                  <a:srgbClr val="58594A"/>
                </a:solidFill>
                <a:latin typeface="Arial"/>
                <a:cs typeface="Arial"/>
              </a:defRPr>
            </a:lvl1pPr>
          </a:lstStyle>
          <a:p>
            <a:pPr lvl="0"/>
            <a:r>
              <a:rPr lang="en-US" dirty="0"/>
              <a:t>Body Copy</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8551" y="5658300"/>
            <a:ext cx="1652400" cy="1167670"/>
          </a:xfrm>
          <a:prstGeom prst="rect">
            <a:avLst/>
          </a:prstGeom>
        </p:spPr>
      </p:pic>
    </p:spTree>
    <p:extLst>
      <p:ext uri="{BB962C8B-B14F-4D97-AF65-F5344CB8AC3E}">
        <p14:creationId xmlns:p14="http://schemas.microsoft.com/office/powerpoint/2010/main" val="2588854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442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98364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39492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9753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7276166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59" r:id="rId12"/>
    <p:sldLayoutId id="2147483760" r:id="rId13"/>
    <p:sldLayoutId id="214748376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554626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62" r:id="rId14"/>
    <p:sldLayoutId id="21474837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782249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1C14E-89BB-4FCF-93B3-C51E739BBC75}" type="datetimeFigureOut">
              <a:rPr lang="en-US" smtClean="0">
                <a:solidFill>
                  <a:prstClr val="black">
                    <a:tint val="75000"/>
                  </a:prstClr>
                </a:solidFill>
              </a:rPr>
              <a:pPr/>
              <a:t>7/25/2017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B55FD-29C0-4EE5-A1D5-1F14348A9D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302260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89.tiff"/></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jpg"/><Relationship Id="rId1" Type="http://schemas.openxmlformats.org/officeDocument/2006/relationships/slideLayout" Target="../slideLayouts/slideLayout4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6.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55.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3B94F8E8-568E-42F8-9FC9-EE47EE149D7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652025" y="1066801"/>
            <a:ext cx="3319497" cy="2346737"/>
          </a:xfrm>
          <a:prstGeom prst="rect">
            <a:avLst/>
          </a:prstGeom>
        </p:spPr>
      </p:pic>
      <p:cxnSp>
        <p:nvCxnSpPr>
          <p:cNvPr id="11" name="Straight Connector 10">
            <a:extLst>
              <a:ext uri="{FF2B5EF4-FFF2-40B4-BE49-F238E27FC236}">
                <a16:creationId xmlns:a16="http://schemas.microsoft.com/office/drawing/2014/main" xmlns="" id="{7EA4E59B-A4D7-4112-B848-195642C7A267}"/>
              </a:ext>
            </a:extLst>
          </p:cNvPr>
          <p:cNvCxnSpPr/>
          <p:nvPr/>
        </p:nvCxnSpPr>
        <p:spPr>
          <a:xfrm>
            <a:off x="4852988" y="1356137"/>
            <a:ext cx="0" cy="1737360"/>
          </a:xfrm>
          <a:prstGeom prst="line">
            <a:avLst/>
          </a:prstGeom>
          <a:ln w="38100" cmpd="sng">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B242E166-E069-4FA7-87E2-9D3EF3299608}"/>
              </a:ext>
            </a:extLst>
          </p:cNvPr>
          <p:cNvSpPr txBox="1"/>
          <p:nvPr/>
        </p:nvSpPr>
        <p:spPr>
          <a:xfrm>
            <a:off x="5149321" y="1584738"/>
            <a:ext cx="7041093" cy="1323439"/>
          </a:xfrm>
          <a:prstGeom prst="rect">
            <a:avLst/>
          </a:prstGeom>
          <a:noFill/>
        </p:spPr>
        <p:txBody>
          <a:bodyPr wrap="square" rtlCol="0" anchor="ctr">
            <a:spAutoFit/>
          </a:bodyPr>
          <a:lstStyle/>
          <a:p>
            <a:pPr>
              <a:lnSpc>
                <a:spcPct val="80000"/>
              </a:lnSpc>
            </a:pPr>
            <a:r>
              <a:rPr lang="en-US" sz="6000" dirty="0">
                <a:solidFill>
                  <a:schemeClr val="bg1"/>
                </a:solidFill>
                <a:latin typeface="Roboto Light" panose="02000000000000000000" pitchFamily="2" charset="0"/>
                <a:ea typeface="Roboto Light" panose="02000000000000000000" pitchFamily="2" charset="0"/>
                <a:cs typeface="Salesforce Sans"/>
              </a:rPr>
              <a:t>BERYL8</a:t>
            </a:r>
          </a:p>
          <a:p>
            <a:pPr>
              <a:lnSpc>
                <a:spcPct val="80000"/>
              </a:lnSpc>
            </a:pPr>
            <a:r>
              <a:rPr lang="en-US" sz="4000" b="1">
                <a:solidFill>
                  <a:schemeClr val="bg1"/>
                </a:solidFill>
                <a:latin typeface="+mj-lt"/>
                <a:cs typeface="Salesforce Sans"/>
              </a:rPr>
              <a:t>Các Use Cases về dịch vụ Cloud</a:t>
            </a:r>
            <a:endParaRPr lang="en-US" sz="4000" dirty="0">
              <a:solidFill>
                <a:schemeClr val="bg1"/>
              </a:solidFill>
              <a:latin typeface="+mj-lt"/>
              <a:cs typeface="Salesforce Sans"/>
            </a:endParaRPr>
          </a:p>
        </p:txBody>
      </p:sp>
    </p:spTree>
    <p:extLst>
      <p:ext uri="{BB962C8B-B14F-4D97-AF65-F5344CB8AC3E}">
        <p14:creationId xmlns:p14="http://schemas.microsoft.com/office/powerpoint/2010/main" val="14251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947" y="2446589"/>
            <a:ext cx="10515600" cy="1325563"/>
          </a:xfrm>
          <a:effectLst/>
        </p:spPr>
        <p:txBody>
          <a:bodyPr>
            <a:noAutofit/>
          </a:bodyPr>
          <a:lstStyle/>
          <a:p>
            <a:pPr algn="ctr"/>
            <a:r>
              <a:rPr lang="en-US" sz="3600" cap="all">
                <a:solidFill>
                  <a:srgbClr val="A69448"/>
                </a:solidFill>
                <a:latin typeface="Arial"/>
                <a:ea typeface="+mn-ea"/>
                <a:cs typeface="Arial"/>
              </a:rPr>
              <a:t>Giới thiệu về </a:t>
            </a:r>
            <a:r>
              <a:rPr lang="en-US" sz="3600" cap="all" dirty="0">
                <a:solidFill>
                  <a:srgbClr val="A69448"/>
                </a:solidFill>
                <a:latin typeface="Arial"/>
                <a:ea typeface="+mn-ea"/>
                <a:cs typeface="Arial"/>
              </a:rPr>
              <a:t>salesforce </a:t>
            </a:r>
            <a:br>
              <a:rPr lang="en-US" sz="3600" cap="all" dirty="0">
                <a:solidFill>
                  <a:srgbClr val="A69448"/>
                </a:solidFill>
                <a:latin typeface="Arial"/>
                <a:ea typeface="+mn-ea"/>
                <a:cs typeface="Arial"/>
              </a:rPr>
            </a:br>
            <a:r>
              <a:rPr lang="en-US" sz="3600" cap="all" dirty="0">
                <a:solidFill>
                  <a:srgbClr val="A69448"/>
                </a:solidFill>
                <a:latin typeface="Arial"/>
                <a:ea typeface="+mn-ea"/>
                <a:cs typeface="Arial"/>
              </a:rPr>
              <a:t>in</a:t>
            </a:r>
            <a:br>
              <a:rPr lang="en-US" sz="3600" cap="all" dirty="0">
                <a:solidFill>
                  <a:srgbClr val="A69448"/>
                </a:solidFill>
                <a:latin typeface="Arial"/>
                <a:ea typeface="+mn-ea"/>
                <a:cs typeface="Arial"/>
              </a:rPr>
            </a:br>
            <a:r>
              <a:rPr lang="en-US" sz="3600" cap="all" dirty="0">
                <a:solidFill>
                  <a:srgbClr val="A69448"/>
                </a:solidFill>
                <a:latin typeface="Arial"/>
                <a:ea typeface="+mn-ea"/>
                <a:cs typeface="Arial"/>
              </a:rPr>
              <a:t> July 2014</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7399" y="4829174"/>
            <a:ext cx="1938617" cy="1647825"/>
          </a:xfrm>
          <a:prstGeom prst="rect">
            <a:avLst/>
          </a:prstGeom>
        </p:spPr>
      </p:pic>
    </p:spTree>
    <p:extLst>
      <p:ext uri="{BB962C8B-B14F-4D97-AF65-F5344CB8AC3E}">
        <p14:creationId xmlns:p14="http://schemas.microsoft.com/office/powerpoint/2010/main" val="245670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130961" y="842211"/>
            <a:ext cx="11948213" cy="4728409"/>
          </a:xfrm>
          <a:prstGeom prst="rect">
            <a:avLst/>
          </a:prstGeom>
        </p:spPr>
      </p:pic>
      <p:sp>
        <p:nvSpPr>
          <p:cNvPr id="2" name="Title 1"/>
          <p:cNvSpPr>
            <a:spLocks noGrp="1"/>
          </p:cNvSpPr>
          <p:nvPr>
            <p:ph type="title"/>
          </p:nvPr>
        </p:nvSpPr>
        <p:spPr>
          <a:xfrm>
            <a:off x="279091" y="208716"/>
            <a:ext cx="10515600" cy="633496"/>
          </a:xfrm>
        </p:spPr>
        <p:txBody>
          <a:bodyPr>
            <a:normAutofit/>
          </a:bodyPr>
          <a:lstStyle/>
          <a:p>
            <a:r>
              <a:rPr lang="en-US" sz="2800" cap="all">
                <a:solidFill>
                  <a:srgbClr val="A69448"/>
                </a:solidFill>
                <a:latin typeface="Arial"/>
                <a:ea typeface="+mn-ea"/>
                <a:cs typeface="Arial"/>
              </a:rPr>
              <a:t>CASE Management - Quản lý các case khách hàng</a:t>
            </a:r>
            <a:endParaRPr lang="en-US" sz="2800" cap="all" dirty="0">
              <a:solidFill>
                <a:srgbClr val="A69448"/>
              </a:solidFill>
              <a:latin typeface="Arial"/>
              <a:ea typeface="+mn-ea"/>
              <a:cs typeface="Arial"/>
            </a:endParaRPr>
          </a:p>
        </p:txBody>
      </p:sp>
      <p:sp>
        <p:nvSpPr>
          <p:cNvPr id="5" name="Left Arrow Callout 4"/>
          <p:cNvSpPr/>
          <p:nvPr/>
        </p:nvSpPr>
        <p:spPr>
          <a:xfrm>
            <a:off x="2153652" y="1923716"/>
            <a:ext cx="2406315" cy="1395664"/>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a:t>
            </a:r>
            <a:r>
              <a:rPr lang="vi-VN" sz="1600" dirty="0">
                <a:latin typeface="Arial" panose="020B0604020202020204" pitchFamily="34" charset="0"/>
                <a:cs typeface="Arial" panose="020B0604020202020204" pitchFamily="34" charset="0"/>
              </a:rPr>
              <a:t>ười giám sát rằng cần thực hiện 1 cuộc gọi</a:t>
            </a:r>
            <a:endParaRPr lang="en-US" sz="1600" dirty="0">
              <a:latin typeface="Arial" panose="020B0604020202020204" pitchFamily="34" charset="0"/>
              <a:cs typeface="Arial" panose="020B0604020202020204" pitchFamily="34" charset="0"/>
            </a:endParaRPr>
          </a:p>
        </p:txBody>
      </p:sp>
      <p:sp>
        <p:nvSpPr>
          <p:cNvPr id="6" name="Right Arrow Callout 5"/>
          <p:cNvSpPr/>
          <p:nvPr/>
        </p:nvSpPr>
        <p:spPr>
          <a:xfrm>
            <a:off x="5867399" y="3584074"/>
            <a:ext cx="2487573" cy="1467852"/>
          </a:xfrm>
          <a:prstGeom prst="righ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Phân công cho ng</a:t>
            </a:r>
            <a:r>
              <a:rPr lang="vi-VN" sz="1600">
                <a:latin typeface="Arial" panose="020B0604020202020204" pitchFamily="34" charset="0"/>
                <a:cs typeface="Arial" panose="020B0604020202020204" pitchFamily="34" charset="0"/>
              </a:rPr>
              <a:t>ười thực thi có nền tảng ngôn ngữ và kỹ năng phù hợp</a:t>
            </a:r>
            <a:endParaRPr lang="en-US" sz="1600" dirty="0">
              <a:latin typeface="Arial" panose="020B0604020202020204" pitchFamily="34" charset="0"/>
              <a:cs typeface="Arial" panose="020B0604020202020204" pitchFamily="34" charset="0"/>
            </a:endParaRPr>
          </a:p>
        </p:txBody>
      </p:sp>
      <p:sp>
        <p:nvSpPr>
          <p:cNvPr id="7" name="Rounded Rectangle 6"/>
          <p:cNvSpPr/>
          <p:nvPr/>
        </p:nvSpPr>
        <p:spPr>
          <a:xfrm>
            <a:off x="2153652" y="6112042"/>
            <a:ext cx="7916779" cy="633497"/>
          </a:xfrm>
          <a:prstGeom prst="roundRec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Các case đ</a:t>
            </a:r>
            <a:r>
              <a:rPr lang="vi-VN" sz="1600">
                <a:latin typeface="Arial" panose="020B0604020202020204" pitchFamily="34" charset="0"/>
                <a:cs typeface="Arial" panose="020B0604020202020204" pitchFamily="34" charset="0"/>
              </a:rPr>
              <a:t>ư</a:t>
            </a:r>
            <a:r>
              <a:rPr lang="en-US" sz="1600">
                <a:latin typeface="Arial" panose="020B0604020202020204" pitchFamily="34" charset="0"/>
                <a:cs typeface="Arial" panose="020B0604020202020204" pitchFamily="34" charset="0"/>
              </a:rPr>
              <a:t>ợc quản lý bởi ng</a:t>
            </a:r>
            <a:r>
              <a:rPr lang="vi-VN" sz="1600">
                <a:latin typeface="Arial" panose="020B0604020202020204" pitchFamily="34" charset="0"/>
                <a:cs typeface="Arial" panose="020B0604020202020204" pitchFamily="34" charset="0"/>
              </a:rPr>
              <a:t>ư</a:t>
            </a:r>
            <a:r>
              <a:rPr lang="en-US" sz="1600">
                <a:latin typeface="Arial" panose="020B0604020202020204" pitchFamily="34" charset="0"/>
                <a:cs typeface="Arial" panose="020B0604020202020204" pitchFamily="34" charset="0"/>
              </a:rPr>
              <a:t>ời giám sát để đảm bảo rằng các cấp độ dịch vụ đều đ</a:t>
            </a:r>
            <a:r>
              <a:rPr lang="vi-VN" sz="1600">
                <a:latin typeface="Arial" panose="020B0604020202020204" pitchFamily="34" charset="0"/>
                <a:cs typeface="Arial" panose="020B0604020202020204" pitchFamily="34" charset="0"/>
              </a:rPr>
              <a:t>ư</a:t>
            </a:r>
            <a:r>
              <a:rPr lang="en-US" sz="1600">
                <a:latin typeface="Arial" panose="020B0604020202020204" pitchFamily="34" charset="0"/>
                <a:cs typeface="Arial" panose="020B0604020202020204" pitchFamily="34" charset="0"/>
              </a:rPr>
              <a:t>ợc duy trì </a:t>
            </a:r>
            <a:endParaRPr lang="en-US" sz="1600" dirty="0">
              <a:latin typeface="Arial" panose="020B0604020202020204" pitchFamily="34" charset="0"/>
              <a:cs typeface="Arial" panose="020B0604020202020204" pitchFamily="34" charset="0"/>
            </a:endParaRPr>
          </a:p>
        </p:txBody>
      </p:sp>
      <p:sp>
        <p:nvSpPr>
          <p:cNvPr id="9" name="Left Arrow Callout 8"/>
          <p:cNvSpPr/>
          <p:nvPr/>
        </p:nvSpPr>
        <p:spPr>
          <a:xfrm>
            <a:off x="7691522" y="1822116"/>
            <a:ext cx="2406315" cy="1395664"/>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Các case đ</a:t>
            </a:r>
            <a:r>
              <a:rPr lang="vi-VN" sz="1600">
                <a:latin typeface="Arial" panose="020B0604020202020204" pitchFamily="34" charset="0"/>
                <a:cs typeface="Arial" panose="020B0604020202020204" pitchFamily="34" charset="0"/>
              </a:rPr>
              <a:t>ược phân tách ra nhiều ngôn ngữ khác nhau</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804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140" y="-62247"/>
            <a:ext cx="10515600" cy="1325563"/>
          </a:xfrm>
        </p:spPr>
        <p:txBody>
          <a:bodyPr>
            <a:normAutofit/>
          </a:bodyPr>
          <a:lstStyle/>
          <a:p>
            <a:r>
              <a:rPr lang="en-US" sz="2800" cap="all" dirty="0" err="1">
                <a:solidFill>
                  <a:srgbClr val="A69448"/>
                </a:solidFill>
                <a:latin typeface="Arial"/>
                <a:ea typeface="+mn-ea"/>
                <a:cs typeface="Arial"/>
              </a:rPr>
              <a:t>cASE</a:t>
            </a:r>
            <a:r>
              <a:rPr lang="en-US" sz="2800" cap="all" dirty="0">
                <a:solidFill>
                  <a:srgbClr val="A69448"/>
                </a:solidFill>
                <a:latin typeface="Arial"/>
                <a:ea typeface="+mn-ea"/>
                <a:cs typeface="Arial"/>
              </a:rPr>
              <a:t> FEED </a:t>
            </a:r>
            <a:r>
              <a:rPr lang="en-US" sz="2800" cap="all" dirty="0" smtClean="0">
                <a:solidFill>
                  <a:srgbClr val="A69448"/>
                </a:solidFill>
                <a:latin typeface="Arial"/>
                <a:ea typeface="+mn-ea"/>
                <a:cs typeface="Arial"/>
              </a:rPr>
              <a:t>–</a:t>
            </a:r>
            <a:r>
              <a:rPr lang="en-US" sz="2800" cap="all" dirty="0" err="1" smtClean="0">
                <a:solidFill>
                  <a:srgbClr val="A69448"/>
                </a:solidFill>
                <a:latin typeface="Arial"/>
                <a:ea typeface="+mn-ea"/>
                <a:cs typeface="Arial"/>
              </a:rPr>
              <a:t>liên</a:t>
            </a:r>
            <a:r>
              <a:rPr lang="en-US" sz="2800" cap="all" dirty="0" smtClean="0">
                <a:solidFill>
                  <a:srgbClr val="A69448"/>
                </a:solidFill>
                <a:latin typeface="Arial"/>
                <a:ea typeface="+mn-ea"/>
                <a:cs typeface="Arial"/>
              </a:rPr>
              <a:t> </a:t>
            </a:r>
            <a:r>
              <a:rPr lang="en-US" sz="2800" cap="all" dirty="0" err="1" smtClean="0">
                <a:solidFill>
                  <a:srgbClr val="A69448"/>
                </a:solidFill>
                <a:latin typeface="Arial"/>
                <a:ea typeface="+mn-ea"/>
                <a:cs typeface="Arial"/>
              </a:rPr>
              <a:t>tục</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cập</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nhật</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thông</a:t>
            </a:r>
            <a:r>
              <a:rPr lang="en-US" sz="2800" cap="all" dirty="0">
                <a:solidFill>
                  <a:srgbClr val="A69448"/>
                </a:solidFill>
                <a:latin typeface="Arial"/>
                <a:ea typeface="+mn-ea"/>
                <a:cs typeface="Arial"/>
              </a:rPr>
              <a:t> </a:t>
            </a:r>
            <a:r>
              <a:rPr lang="en-US" sz="2800" cap="all" dirty="0" smtClean="0">
                <a:solidFill>
                  <a:srgbClr val="A69448"/>
                </a:solidFill>
                <a:latin typeface="Arial"/>
                <a:ea typeface="+mn-ea"/>
                <a:cs typeface="Arial"/>
              </a:rPr>
              <a:t>tin</a:t>
            </a:r>
            <a:endParaRPr lang="en-US" sz="2800" cap="all" dirty="0">
              <a:solidFill>
                <a:srgbClr val="A69448"/>
              </a:solidFill>
              <a:latin typeface="Arial"/>
              <a:ea typeface="+mn-ea"/>
              <a:cs typeface="Arial"/>
            </a:endParaRPr>
          </a:p>
        </p:txBody>
      </p:sp>
      <p:pic>
        <p:nvPicPr>
          <p:cNvPr id="4" name="Content Placeholder 3"/>
          <p:cNvPicPr>
            <a:picLocks noGrp="1" noChangeAspect="1"/>
          </p:cNvPicPr>
          <p:nvPr>
            <p:ph idx="1"/>
          </p:nvPr>
        </p:nvPicPr>
        <p:blipFill>
          <a:blip r:embed="rId2"/>
          <a:stretch>
            <a:fillRect/>
          </a:stretch>
        </p:blipFill>
        <p:spPr>
          <a:xfrm>
            <a:off x="216333" y="902368"/>
            <a:ext cx="11690920" cy="5142247"/>
          </a:xfrm>
          <a:prstGeom prst="rect">
            <a:avLst/>
          </a:prstGeom>
        </p:spPr>
      </p:pic>
      <p:sp>
        <p:nvSpPr>
          <p:cNvPr id="5" name="Left Arrow Callout 4"/>
          <p:cNvSpPr/>
          <p:nvPr/>
        </p:nvSpPr>
        <p:spPr>
          <a:xfrm>
            <a:off x="5149517" y="2547059"/>
            <a:ext cx="2995862" cy="1724152"/>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a:cs typeface="Arial" panose="020B0604020202020204" pitchFamily="34" charset="0"/>
              </a:rPr>
              <a:t>Các bình luận giúp bộ phận thực thi cập nhật thường xuyên các case và giúp dịch vụ diễn ra liền mạch</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609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33" y="-62247"/>
            <a:ext cx="10905407" cy="1325563"/>
          </a:xfrm>
        </p:spPr>
        <p:txBody>
          <a:bodyPr>
            <a:normAutofit/>
          </a:bodyPr>
          <a:lstStyle/>
          <a:p>
            <a:r>
              <a:rPr lang="en-US" sz="2800" cap="all" dirty="0" err="1" smtClean="0">
                <a:solidFill>
                  <a:srgbClr val="A69448"/>
                </a:solidFill>
                <a:latin typeface="Arial"/>
                <a:ea typeface="+mn-ea"/>
                <a:cs typeface="Arial"/>
              </a:rPr>
              <a:t>Cung</a:t>
            </a:r>
            <a:r>
              <a:rPr lang="en-US" sz="2800" cap="all" dirty="0" smtClean="0">
                <a:solidFill>
                  <a:srgbClr val="A69448"/>
                </a:solidFill>
                <a:latin typeface="Arial"/>
                <a:ea typeface="+mn-ea"/>
                <a:cs typeface="Arial"/>
              </a:rPr>
              <a:t> </a:t>
            </a:r>
            <a:r>
              <a:rPr lang="en-US" sz="2800" cap="all" dirty="0" err="1" smtClean="0">
                <a:solidFill>
                  <a:srgbClr val="A69448"/>
                </a:solidFill>
                <a:latin typeface="Arial"/>
                <a:ea typeface="+mn-ea"/>
                <a:cs typeface="Arial"/>
              </a:rPr>
              <a:t>cấp</a:t>
            </a:r>
            <a:r>
              <a:rPr lang="en-US" sz="2800" cap="all" dirty="0" smtClean="0">
                <a:solidFill>
                  <a:srgbClr val="A69448"/>
                </a:solidFill>
                <a:latin typeface="Arial"/>
                <a:ea typeface="+mn-ea"/>
                <a:cs typeface="Arial"/>
              </a:rPr>
              <a:t> </a:t>
            </a:r>
            <a:r>
              <a:rPr lang="en-US" sz="2800" cap="all" dirty="0" err="1" smtClean="0">
                <a:solidFill>
                  <a:srgbClr val="A69448"/>
                </a:solidFill>
                <a:latin typeface="Arial"/>
                <a:ea typeface="+mn-ea"/>
                <a:cs typeface="Arial"/>
              </a:rPr>
              <a:t>các</a:t>
            </a:r>
            <a:r>
              <a:rPr lang="en-US" sz="2800" cap="all" dirty="0" smtClean="0">
                <a:solidFill>
                  <a:srgbClr val="A69448"/>
                </a:solidFill>
                <a:latin typeface="Arial"/>
                <a:ea typeface="+mn-ea"/>
                <a:cs typeface="Arial"/>
              </a:rPr>
              <a:t> </a:t>
            </a:r>
            <a:r>
              <a:rPr lang="en-US" sz="2800" cap="all" dirty="0" err="1" smtClean="0">
                <a:solidFill>
                  <a:srgbClr val="A69448"/>
                </a:solidFill>
                <a:latin typeface="Arial"/>
                <a:ea typeface="+mn-ea"/>
                <a:cs typeface="Arial"/>
              </a:rPr>
              <a:t>Mẫu</a:t>
            </a:r>
            <a:r>
              <a:rPr lang="en-US" sz="2800" cap="all" dirty="0" smtClean="0">
                <a:solidFill>
                  <a:srgbClr val="A69448"/>
                </a:solidFill>
                <a:latin typeface="Arial"/>
                <a:ea typeface="+mn-ea"/>
                <a:cs typeface="Arial"/>
              </a:rPr>
              <a:t> </a:t>
            </a:r>
            <a:r>
              <a:rPr lang="en-US" sz="2800" cap="all" dirty="0">
                <a:solidFill>
                  <a:srgbClr val="A69448"/>
                </a:solidFill>
                <a:latin typeface="Arial"/>
                <a:ea typeface="+mn-ea"/>
                <a:cs typeface="Arial"/>
              </a:rPr>
              <a:t>email </a:t>
            </a:r>
            <a:r>
              <a:rPr lang="en-US" sz="2800" cap="all" dirty="0" err="1">
                <a:solidFill>
                  <a:srgbClr val="A69448"/>
                </a:solidFill>
                <a:latin typeface="Arial"/>
                <a:ea typeface="+mn-ea"/>
                <a:cs typeface="Arial"/>
              </a:rPr>
              <a:t>có</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sẵn</a:t>
            </a:r>
            <a:endParaRPr lang="en-US" sz="2800" cap="all" dirty="0">
              <a:solidFill>
                <a:srgbClr val="A69448"/>
              </a:solidFill>
              <a:latin typeface="Arial"/>
              <a:ea typeface="+mn-ea"/>
              <a:cs typeface="Arial"/>
            </a:endParaRPr>
          </a:p>
        </p:txBody>
      </p:sp>
      <p:pic>
        <p:nvPicPr>
          <p:cNvPr id="7" name="Content Placeholder 6"/>
          <p:cNvPicPr>
            <a:picLocks noGrp="1" noChangeAspect="1"/>
          </p:cNvPicPr>
          <p:nvPr>
            <p:ph idx="1"/>
          </p:nvPr>
        </p:nvPicPr>
        <p:blipFill>
          <a:blip r:embed="rId2"/>
          <a:stretch>
            <a:fillRect/>
          </a:stretch>
        </p:blipFill>
        <p:spPr>
          <a:xfrm>
            <a:off x="216333" y="890337"/>
            <a:ext cx="11686246" cy="5630779"/>
          </a:xfrm>
          <a:prstGeom prst="rect">
            <a:avLst/>
          </a:prstGeom>
        </p:spPr>
      </p:pic>
      <p:pic>
        <p:nvPicPr>
          <p:cNvPr id="8" name="Picture 7"/>
          <p:cNvPicPr>
            <a:picLocks noChangeAspect="1"/>
          </p:cNvPicPr>
          <p:nvPr/>
        </p:nvPicPr>
        <p:blipFill>
          <a:blip r:embed="rId3"/>
          <a:stretch>
            <a:fillRect/>
          </a:stretch>
        </p:blipFill>
        <p:spPr>
          <a:xfrm>
            <a:off x="5544441" y="996876"/>
            <a:ext cx="5829300" cy="3476625"/>
          </a:xfrm>
          <a:prstGeom prst="rect">
            <a:avLst/>
          </a:prstGeom>
        </p:spPr>
      </p:pic>
      <p:pic>
        <p:nvPicPr>
          <p:cNvPr id="9" name="Picture 8"/>
          <p:cNvPicPr>
            <a:picLocks noChangeAspect="1"/>
          </p:cNvPicPr>
          <p:nvPr/>
        </p:nvPicPr>
        <p:blipFill>
          <a:blip r:embed="rId4"/>
          <a:stretch>
            <a:fillRect/>
          </a:stretch>
        </p:blipFill>
        <p:spPr>
          <a:xfrm>
            <a:off x="2550693" y="4366962"/>
            <a:ext cx="3930316" cy="1332889"/>
          </a:xfrm>
          <a:prstGeom prst="rect">
            <a:avLst/>
          </a:prstGeom>
        </p:spPr>
      </p:pic>
      <p:sp>
        <p:nvSpPr>
          <p:cNvPr id="10" name="Rectangle 9"/>
          <p:cNvSpPr/>
          <p:nvPr/>
        </p:nvSpPr>
        <p:spPr>
          <a:xfrm>
            <a:off x="5198761" y="1537175"/>
            <a:ext cx="5413092" cy="387877"/>
          </a:xfrm>
          <a:prstGeom prst="rect">
            <a:avLst/>
          </a:prstGeom>
          <a:noFill/>
          <a:ln w="53975">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5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41" y="-201947"/>
            <a:ext cx="11611796" cy="1325563"/>
          </a:xfrm>
        </p:spPr>
        <p:txBody>
          <a:bodyPr>
            <a:normAutofit/>
          </a:bodyPr>
          <a:lstStyle/>
          <a:p>
            <a:r>
              <a:rPr lang="en-US" sz="2800" cap="all" dirty="0">
                <a:solidFill>
                  <a:srgbClr val="A69448"/>
                </a:solidFill>
                <a:latin typeface="Arial"/>
                <a:ea typeface="+mn-ea"/>
                <a:cs typeface="Arial"/>
              </a:rPr>
              <a:t>Quick escalation of cases – </a:t>
            </a:r>
            <a:r>
              <a:rPr lang="en-US" sz="2800" cap="all" dirty="0" err="1">
                <a:solidFill>
                  <a:srgbClr val="A69448"/>
                </a:solidFill>
                <a:latin typeface="Arial"/>
                <a:ea typeface="+mn-ea"/>
                <a:cs typeface="Arial"/>
              </a:rPr>
              <a:t>Đẩy</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nhanh</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tác</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vụ</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của</a:t>
            </a:r>
            <a:r>
              <a:rPr lang="en-US" sz="2800" cap="all" dirty="0">
                <a:solidFill>
                  <a:srgbClr val="A69448"/>
                </a:solidFill>
                <a:latin typeface="Arial"/>
                <a:ea typeface="+mn-ea"/>
                <a:cs typeface="Arial"/>
              </a:rPr>
              <a:t> CASE</a:t>
            </a:r>
          </a:p>
        </p:txBody>
      </p:sp>
      <p:pic>
        <p:nvPicPr>
          <p:cNvPr id="7" name="Content Placeholder 6"/>
          <p:cNvPicPr>
            <a:picLocks noGrp="1" noChangeAspect="1"/>
          </p:cNvPicPr>
          <p:nvPr>
            <p:ph idx="1"/>
          </p:nvPr>
        </p:nvPicPr>
        <p:blipFill>
          <a:blip r:embed="rId2"/>
          <a:stretch>
            <a:fillRect/>
          </a:stretch>
        </p:blipFill>
        <p:spPr>
          <a:xfrm>
            <a:off x="202440" y="914400"/>
            <a:ext cx="11684597" cy="5600700"/>
          </a:xfrm>
          <a:prstGeom prst="rect">
            <a:avLst/>
          </a:prstGeom>
        </p:spPr>
      </p:pic>
      <p:sp>
        <p:nvSpPr>
          <p:cNvPr id="8" name="Left Arrow Callout 7"/>
          <p:cNvSpPr/>
          <p:nvPr/>
        </p:nvSpPr>
        <p:spPr>
          <a:xfrm>
            <a:off x="5367942" y="3169359"/>
            <a:ext cx="2988658" cy="1542341"/>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Đẩy nhanh tác vụ của CASE chỉ với 1 click</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227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1428" y="1308100"/>
            <a:ext cx="10566043" cy="4894263"/>
          </a:xfrm>
          <a:prstGeom prst="rect">
            <a:avLst/>
          </a:prstGeom>
        </p:spPr>
      </p:pic>
      <p:sp>
        <p:nvSpPr>
          <p:cNvPr id="2" name="Title 1"/>
          <p:cNvSpPr>
            <a:spLocks noGrp="1"/>
          </p:cNvSpPr>
          <p:nvPr>
            <p:ph type="title"/>
          </p:nvPr>
        </p:nvSpPr>
        <p:spPr>
          <a:xfrm>
            <a:off x="275242" y="-201947"/>
            <a:ext cx="10515600" cy="1325563"/>
          </a:xfrm>
        </p:spPr>
        <p:txBody>
          <a:bodyPr>
            <a:normAutofit/>
          </a:bodyPr>
          <a:lstStyle/>
          <a:p>
            <a:r>
              <a:rPr lang="en-US" sz="2800" cap="all">
                <a:solidFill>
                  <a:srgbClr val="A69448"/>
                </a:solidFill>
                <a:latin typeface="Arial"/>
                <a:ea typeface="+mn-ea"/>
                <a:cs typeface="Arial"/>
              </a:rPr>
              <a:t>Manager alerts – quản lý thông báo</a:t>
            </a:r>
            <a:endParaRPr lang="en-US" sz="2800" cap="all" dirty="0">
              <a:solidFill>
                <a:srgbClr val="A69448"/>
              </a:solidFill>
              <a:latin typeface="Arial"/>
              <a:ea typeface="+mn-ea"/>
              <a:cs typeface="Arial"/>
            </a:endParaRPr>
          </a:p>
        </p:txBody>
      </p:sp>
    </p:spTree>
    <p:extLst>
      <p:ext uri="{BB962C8B-B14F-4D97-AF65-F5344CB8AC3E}">
        <p14:creationId xmlns:p14="http://schemas.microsoft.com/office/powerpoint/2010/main" val="344194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5242" y="863600"/>
            <a:ext cx="11255752" cy="4410560"/>
          </a:xfrm>
          <a:prstGeom prst="rect">
            <a:avLst/>
          </a:prstGeom>
        </p:spPr>
      </p:pic>
      <p:sp>
        <p:nvSpPr>
          <p:cNvPr id="2" name="Title 1"/>
          <p:cNvSpPr>
            <a:spLocks noGrp="1"/>
          </p:cNvSpPr>
          <p:nvPr>
            <p:ph type="title"/>
          </p:nvPr>
        </p:nvSpPr>
        <p:spPr>
          <a:xfrm>
            <a:off x="275242" y="-201947"/>
            <a:ext cx="10515600" cy="1325563"/>
          </a:xfrm>
        </p:spPr>
        <p:txBody>
          <a:bodyPr>
            <a:normAutofit/>
          </a:bodyPr>
          <a:lstStyle/>
          <a:p>
            <a:r>
              <a:rPr lang="en-US" sz="2800" cap="all">
                <a:solidFill>
                  <a:srgbClr val="A69448"/>
                </a:solidFill>
                <a:latin typeface="Arial"/>
                <a:ea typeface="+mn-ea"/>
                <a:cs typeface="Arial"/>
              </a:rPr>
              <a:t>Easy searching – dễ dàng tìm kiếm</a:t>
            </a:r>
            <a:endParaRPr lang="en-US" sz="2800" cap="all" dirty="0">
              <a:solidFill>
                <a:srgbClr val="A69448"/>
              </a:solidFill>
              <a:latin typeface="Arial"/>
              <a:ea typeface="+mn-ea"/>
              <a:cs typeface="Arial"/>
            </a:endParaRPr>
          </a:p>
        </p:txBody>
      </p:sp>
      <p:pic>
        <p:nvPicPr>
          <p:cNvPr id="5" name="Picture 4"/>
          <p:cNvPicPr>
            <a:picLocks noChangeAspect="1"/>
          </p:cNvPicPr>
          <p:nvPr/>
        </p:nvPicPr>
        <p:blipFill>
          <a:blip r:embed="rId3"/>
          <a:stretch>
            <a:fillRect/>
          </a:stretch>
        </p:blipFill>
        <p:spPr>
          <a:xfrm>
            <a:off x="475644" y="5453591"/>
            <a:ext cx="11055350" cy="886116"/>
          </a:xfrm>
          <a:prstGeom prst="rect">
            <a:avLst/>
          </a:prstGeom>
        </p:spPr>
      </p:pic>
      <p:sp>
        <p:nvSpPr>
          <p:cNvPr id="6" name="Rectangle 5"/>
          <p:cNvSpPr/>
          <p:nvPr/>
        </p:nvSpPr>
        <p:spPr>
          <a:xfrm>
            <a:off x="1157744" y="1743740"/>
            <a:ext cx="3307930" cy="365642"/>
          </a:xfrm>
          <a:prstGeom prst="rect">
            <a:avLst/>
          </a:prstGeom>
          <a:noFill/>
          <a:ln w="53975">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37414" y="2288813"/>
            <a:ext cx="5342844" cy="414668"/>
          </a:xfrm>
          <a:prstGeom prst="rect">
            <a:avLst/>
          </a:prstGeom>
          <a:noFill/>
          <a:ln w="53975">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74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5242" y="1935621"/>
            <a:ext cx="11696700" cy="2437422"/>
          </a:xfrm>
          <a:prstGeom prst="rect">
            <a:avLst/>
          </a:prstGeom>
        </p:spPr>
      </p:pic>
      <p:sp>
        <p:nvSpPr>
          <p:cNvPr id="2" name="Title 1"/>
          <p:cNvSpPr>
            <a:spLocks noGrp="1"/>
          </p:cNvSpPr>
          <p:nvPr>
            <p:ph type="title"/>
          </p:nvPr>
        </p:nvSpPr>
        <p:spPr>
          <a:xfrm>
            <a:off x="275242" y="-201947"/>
            <a:ext cx="10515600" cy="1325563"/>
          </a:xfrm>
        </p:spPr>
        <p:txBody>
          <a:bodyPr>
            <a:normAutofit/>
          </a:bodyPr>
          <a:lstStyle/>
          <a:p>
            <a:r>
              <a:rPr lang="en-US" sz="2800" cap="all">
                <a:solidFill>
                  <a:srgbClr val="A69448"/>
                </a:solidFill>
                <a:latin typeface="Arial"/>
                <a:ea typeface="+mn-ea"/>
                <a:cs typeface="Arial"/>
              </a:rPr>
              <a:t>Dịch vụ kích hoạt tự động</a:t>
            </a:r>
            <a:endParaRPr lang="en-US" sz="2800" cap="all" dirty="0">
              <a:solidFill>
                <a:srgbClr val="A69448"/>
              </a:solidFill>
              <a:latin typeface="Arial"/>
              <a:ea typeface="+mn-ea"/>
              <a:cs typeface="Arial"/>
            </a:endParaRPr>
          </a:p>
        </p:txBody>
      </p:sp>
      <p:sp>
        <p:nvSpPr>
          <p:cNvPr id="5" name="Rectangle 4"/>
          <p:cNvSpPr/>
          <p:nvPr/>
        </p:nvSpPr>
        <p:spPr>
          <a:xfrm>
            <a:off x="275242" y="3810000"/>
            <a:ext cx="11484958" cy="330200"/>
          </a:xfrm>
          <a:prstGeom prst="rect">
            <a:avLst/>
          </a:prstGeom>
          <a:noFill/>
          <a:ln w="53975">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Callout 2"/>
          <p:cNvSpPr/>
          <p:nvPr/>
        </p:nvSpPr>
        <p:spPr>
          <a:xfrm>
            <a:off x="7086600" y="2374900"/>
            <a:ext cx="3429000" cy="1346200"/>
          </a:xfrm>
          <a:prstGeom prst="down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Tự động tạo cases</a:t>
            </a:r>
            <a:endParaRPr lang="en-US" dirty="0"/>
          </a:p>
        </p:txBody>
      </p:sp>
    </p:spTree>
    <p:extLst>
      <p:ext uri="{BB962C8B-B14F-4D97-AF65-F5344CB8AC3E}">
        <p14:creationId xmlns:p14="http://schemas.microsoft.com/office/powerpoint/2010/main" val="382237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95" y="-128170"/>
            <a:ext cx="10515600" cy="1325563"/>
          </a:xfrm>
        </p:spPr>
        <p:txBody>
          <a:bodyPr>
            <a:normAutofit/>
          </a:bodyPr>
          <a:lstStyle/>
          <a:p>
            <a:r>
              <a:rPr lang="en-US" sz="2800" cap="all" dirty="0">
                <a:solidFill>
                  <a:srgbClr val="A69448"/>
                </a:solidFill>
                <a:latin typeface="Arial"/>
                <a:ea typeface="+mn-ea"/>
                <a:cs typeface="Arial"/>
              </a:rPr>
              <a:t>Chatter</a:t>
            </a:r>
          </a:p>
        </p:txBody>
      </p:sp>
      <p:pic>
        <p:nvPicPr>
          <p:cNvPr id="4" name="Content Placeholder 3"/>
          <p:cNvPicPr>
            <a:picLocks noGrp="1" noChangeAspect="1"/>
          </p:cNvPicPr>
          <p:nvPr>
            <p:ph idx="1"/>
          </p:nvPr>
        </p:nvPicPr>
        <p:blipFill>
          <a:blip r:embed="rId2"/>
          <a:stretch>
            <a:fillRect/>
          </a:stretch>
        </p:blipFill>
        <p:spPr>
          <a:xfrm>
            <a:off x="188495" y="866274"/>
            <a:ext cx="11782926" cy="4705783"/>
          </a:xfrm>
          <a:prstGeom prst="rect">
            <a:avLst/>
          </a:prstGeom>
        </p:spPr>
      </p:pic>
      <p:sp>
        <p:nvSpPr>
          <p:cNvPr id="6" name="Left Arrow Callout 5"/>
          <p:cNvSpPr/>
          <p:nvPr/>
        </p:nvSpPr>
        <p:spPr>
          <a:xfrm>
            <a:off x="7447548" y="2522649"/>
            <a:ext cx="2995862" cy="1724152"/>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Chatter đ</a:t>
            </a:r>
            <a:r>
              <a:rPr lang="vi-VN" sz="1600">
                <a:latin typeface="Arial" panose="020B0604020202020204" pitchFamily="34" charset="0"/>
                <a:cs typeface="Arial" panose="020B0604020202020204" pitchFamily="34" charset="0"/>
              </a:rPr>
              <a:t>ược sử dụng để ghi lại và chia sẻ cập nhật với các thành viên trong nhóm</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19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947" y="2446589"/>
            <a:ext cx="10515600" cy="1325563"/>
          </a:xfrm>
          <a:effectLst>
            <a:reflection blurRad="6350" endPos="74000" dir="5400000" sy="-100000" algn="bl" rotWithShape="0"/>
          </a:effectLst>
        </p:spPr>
        <p:txBody>
          <a:bodyPr>
            <a:normAutofit/>
          </a:bodyPr>
          <a:lstStyle/>
          <a:p>
            <a:pPr algn="ctr"/>
            <a:r>
              <a:rPr lang="en-US" cap="all" dirty="0">
                <a:solidFill>
                  <a:srgbClr val="A69448"/>
                </a:solidFill>
                <a:latin typeface="Arial"/>
                <a:ea typeface="+mn-ea"/>
                <a:cs typeface="Arial"/>
              </a:rPr>
              <a:t>New Channels</a:t>
            </a:r>
          </a:p>
        </p:txBody>
      </p:sp>
    </p:spTree>
    <p:extLst>
      <p:ext uri="{BB962C8B-B14F-4D97-AF65-F5344CB8AC3E}">
        <p14:creationId xmlns:p14="http://schemas.microsoft.com/office/powerpoint/2010/main" val="8580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1C4E5C0-806E-4B40-AE50-9026A9AE66D5}"/>
              </a:ext>
            </a:extLst>
          </p:cNvPr>
          <p:cNvSpPr>
            <a:spLocks noGrp="1"/>
          </p:cNvSpPr>
          <p:nvPr>
            <p:ph type="body" sz="quarter" idx="10"/>
          </p:nvPr>
        </p:nvSpPr>
        <p:spPr/>
        <p:txBody>
          <a:bodyPr/>
          <a:lstStyle/>
          <a:p>
            <a:r>
              <a:rPr lang="en-US" smtClean="0"/>
              <a:t>Beryl8</a:t>
            </a:r>
            <a:endParaRPr lang="en-US" dirty="0"/>
          </a:p>
        </p:txBody>
      </p:sp>
      <p:sp>
        <p:nvSpPr>
          <p:cNvPr id="3" name="TextBox 2">
            <a:extLst>
              <a:ext uri="{FF2B5EF4-FFF2-40B4-BE49-F238E27FC236}">
                <a16:creationId xmlns:a16="http://schemas.microsoft.com/office/drawing/2014/main" xmlns="" id="{12F63A0C-7281-40E1-ADB7-F8B1695B7113}"/>
              </a:ext>
            </a:extLst>
          </p:cNvPr>
          <p:cNvSpPr txBox="1"/>
          <p:nvPr/>
        </p:nvSpPr>
        <p:spPr>
          <a:xfrm>
            <a:off x="1839915" y="905930"/>
            <a:ext cx="9875520" cy="523220"/>
          </a:xfrm>
          <a:prstGeom prst="rect">
            <a:avLst/>
          </a:prstGeom>
          <a:noFill/>
        </p:spPr>
        <p:txBody>
          <a:bodyPr wrap="square" rtlCol="0">
            <a:spAutoFit/>
          </a:bodyPr>
          <a:lstStyle/>
          <a:p>
            <a:pPr>
              <a:spcBef>
                <a:spcPts val="300"/>
              </a:spcBef>
              <a:spcAft>
                <a:spcPts val="600"/>
              </a:spcAft>
            </a:pPr>
            <a:r>
              <a:rPr lang="en-US" sz="2800" dirty="0" err="1">
                <a:solidFill>
                  <a:srgbClr val="49505A"/>
                </a:solidFill>
                <a:latin typeface="+mj-lt"/>
              </a:rPr>
              <a:t>Một</a:t>
            </a:r>
            <a:r>
              <a:rPr lang="en-US" sz="2800" dirty="0">
                <a:solidFill>
                  <a:srgbClr val="49505A"/>
                </a:solidFill>
                <a:latin typeface="+mj-lt"/>
              </a:rPr>
              <a:t> </a:t>
            </a:r>
            <a:r>
              <a:rPr lang="en-US" sz="2800" dirty="0" err="1">
                <a:solidFill>
                  <a:srgbClr val="49505A"/>
                </a:solidFill>
                <a:latin typeface="+mj-lt"/>
              </a:rPr>
              <a:t>trong</a:t>
            </a:r>
            <a:r>
              <a:rPr lang="en-US" sz="2800" dirty="0">
                <a:solidFill>
                  <a:srgbClr val="49505A"/>
                </a:solidFill>
                <a:latin typeface="+mj-lt"/>
              </a:rPr>
              <a:t> </a:t>
            </a:r>
            <a:r>
              <a:rPr lang="en-US" sz="2800" dirty="0" err="1" smtClean="0">
                <a:solidFill>
                  <a:srgbClr val="49505A"/>
                </a:solidFill>
                <a:latin typeface="+mj-lt"/>
              </a:rPr>
              <a:t>những</a:t>
            </a:r>
            <a:r>
              <a:rPr lang="en-US" sz="2800" dirty="0" smtClean="0">
                <a:solidFill>
                  <a:srgbClr val="49505A"/>
                </a:solidFill>
                <a:latin typeface="+mj-lt"/>
              </a:rPr>
              <a:t> </a:t>
            </a:r>
            <a:r>
              <a:rPr lang="en-US" sz="2800" dirty="0" err="1" smtClean="0">
                <a:solidFill>
                  <a:srgbClr val="49505A"/>
                </a:solidFill>
                <a:latin typeface="+mj-lt"/>
              </a:rPr>
              <a:t>đối</a:t>
            </a:r>
            <a:r>
              <a:rPr lang="en-US" sz="2800" dirty="0" smtClean="0">
                <a:solidFill>
                  <a:srgbClr val="49505A"/>
                </a:solidFill>
                <a:latin typeface="+mj-lt"/>
              </a:rPr>
              <a:t> </a:t>
            </a:r>
            <a:r>
              <a:rPr lang="en-US" sz="2800" dirty="0" err="1" smtClean="0">
                <a:solidFill>
                  <a:srgbClr val="49505A"/>
                </a:solidFill>
                <a:latin typeface="+mj-lt"/>
              </a:rPr>
              <a:t>tác</a:t>
            </a:r>
            <a:r>
              <a:rPr lang="en-US" sz="2800" dirty="0" smtClean="0">
                <a:solidFill>
                  <a:srgbClr val="49505A"/>
                </a:solidFill>
                <a:latin typeface="+mj-lt"/>
              </a:rPr>
              <a:t> </a:t>
            </a:r>
            <a:r>
              <a:rPr lang="en-US" sz="2800" dirty="0" err="1" smtClean="0">
                <a:solidFill>
                  <a:srgbClr val="49505A"/>
                </a:solidFill>
                <a:latin typeface="+mj-lt"/>
              </a:rPr>
              <a:t>triển</a:t>
            </a:r>
            <a:r>
              <a:rPr lang="en-US" sz="2800" dirty="0" smtClean="0">
                <a:solidFill>
                  <a:srgbClr val="49505A"/>
                </a:solidFill>
                <a:latin typeface="+mj-lt"/>
              </a:rPr>
              <a:t> </a:t>
            </a:r>
            <a:r>
              <a:rPr lang="en-US" sz="2800" dirty="0" err="1" smtClean="0">
                <a:solidFill>
                  <a:srgbClr val="49505A"/>
                </a:solidFill>
                <a:latin typeface="+mj-lt"/>
              </a:rPr>
              <a:t>khai</a:t>
            </a:r>
            <a:r>
              <a:rPr lang="en-US" sz="2800" dirty="0" smtClean="0">
                <a:solidFill>
                  <a:srgbClr val="49505A"/>
                </a:solidFill>
                <a:latin typeface="+mj-lt"/>
              </a:rPr>
              <a:t> </a:t>
            </a:r>
            <a:r>
              <a:rPr lang="en-US" sz="2800" dirty="0" err="1">
                <a:solidFill>
                  <a:srgbClr val="49505A"/>
                </a:solidFill>
                <a:latin typeface="+mj-lt"/>
              </a:rPr>
              <a:t>Salesforce</a:t>
            </a:r>
            <a:r>
              <a:rPr lang="en-US" sz="2800" dirty="0">
                <a:solidFill>
                  <a:srgbClr val="49505A"/>
                </a:solidFill>
                <a:latin typeface="+mj-lt"/>
              </a:rPr>
              <a:t> </a:t>
            </a:r>
            <a:r>
              <a:rPr lang="en-US" sz="2800" dirty="0" err="1" smtClean="0">
                <a:solidFill>
                  <a:srgbClr val="49505A"/>
                </a:solidFill>
                <a:latin typeface="+mj-lt"/>
              </a:rPr>
              <a:t>lớn</a:t>
            </a:r>
            <a:r>
              <a:rPr lang="en-US" sz="2800" dirty="0" smtClean="0">
                <a:solidFill>
                  <a:srgbClr val="49505A"/>
                </a:solidFill>
                <a:latin typeface="+mj-lt"/>
              </a:rPr>
              <a:t> </a:t>
            </a:r>
            <a:r>
              <a:rPr lang="en-US" sz="2800" dirty="0" err="1">
                <a:solidFill>
                  <a:srgbClr val="49505A"/>
                </a:solidFill>
                <a:latin typeface="+mj-lt"/>
              </a:rPr>
              <a:t>nhất</a:t>
            </a:r>
            <a:r>
              <a:rPr lang="en-US" sz="2800" dirty="0">
                <a:solidFill>
                  <a:srgbClr val="49505A"/>
                </a:solidFill>
                <a:latin typeface="+mj-lt"/>
              </a:rPr>
              <a:t> </a:t>
            </a:r>
            <a:r>
              <a:rPr lang="en-US" sz="2800" dirty="0" err="1">
                <a:solidFill>
                  <a:srgbClr val="49505A"/>
                </a:solidFill>
                <a:latin typeface="+mj-lt"/>
              </a:rPr>
              <a:t>tại</a:t>
            </a:r>
            <a:r>
              <a:rPr lang="en-US" sz="2800" dirty="0">
                <a:solidFill>
                  <a:srgbClr val="49505A"/>
                </a:solidFill>
                <a:latin typeface="+mj-lt"/>
              </a:rPr>
              <a:t> </a:t>
            </a:r>
            <a:r>
              <a:rPr lang="en-US" sz="2800" dirty="0" err="1">
                <a:solidFill>
                  <a:srgbClr val="49505A"/>
                </a:solidFill>
                <a:latin typeface="+mj-lt"/>
              </a:rPr>
              <a:t>Châu</a:t>
            </a:r>
            <a:r>
              <a:rPr lang="en-US" sz="2800" dirty="0">
                <a:solidFill>
                  <a:srgbClr val="49505A"/>
                </a:solidFill>
                <a:latin typeface="+mj-lt"/>
              </a:rPr>
              <a:t> Á</a:t>
            </a:r>
          </a:p>
        </p:txBody>
      </p:sp>
      <p:sp>
        <p:nvSpPr>
          <p:cNvPr id="5" name="Rectangle 4">
            <a:extLst>
              <a:ext uri="{FF2B5EF4-FFF2-40B4-BE49-F238E27FC236}">
                <a16:creationId xmlns:a16="http://schemas.microsoft.com/office/drawing/2014/main" xmlns="" id="{FD216094-74C4-46ED-B716-BBD93255B91D}"/>
              </a:ext>
            </a:extLst>
          </p:cNvPr>
          <p:cNvSpPr/>
          <p:nvPr/>
        </p:nvSpPr>
        <p:spPr>
          <a:xfrm flipH="1">
            <a:off x="1589" y="1555857"/>
            <a:ext cx="12188825" cy="1248307"/>
          </a:xfrm>
          <a:prstGeom prst="rect">
            <a:avLst/>
          </a:prstGeom>
          <a:gradFill flip="none" rotWithShape="1">
            <a:gsLst>
              <a:gs pos="0">
                <a:srgbClr val="07ABDE"/>
              </a:gs>
              <a:gs pos="100000">
                <a:srgbClr val="61C8D7"/>
              </a:gs>
            </a:gsLst>
            <a:lin ang="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mj-lt"/>
              <a:cs typeface="Salesforce Sans"/>
            </a:endParaRPr>
          </a:p>
        </p:txBody>
      </p:sp>
      <p:grpSp>
        <p:nvGrpSpPr>
          <p:cNvPr id="25" name="Group 24">
            <a:extLst>
              <a:ext uri="{FF2B5EF4-FFF2-40B4-BE49-F238E27FC236}">
                <a16:creationId xmlns:a16="http://schemas.microsoft.com/office/drawing/2014/main" xmlns="" id="{D1B7A443-95D0-442C-A547-C21B7E859D28}"/>
              </a:ext>
            </a:extLst>
          </p:cNvPr>
          <p:cNvGrpSpPr/>
          <p:nvPr/>
        </p:nvGrpSpPr>
        <p:grpSpPr>
          <a:xfrm>
            <a:off x="436186" y="1706540"/>
            <a:ext cx="1371600" cy="851213"/>
            <a:chOff x="366862" y="1969001"/>
            <a:chExt cx="1371600" cy="851213"/>
          </a:xfrm>
        </p:grpSpPr>
        <p:sp>
          <p:nvSpPr>
            <p:cNvPr id="6" name="TextBox 5">
              <a:extLst>
                <a:ext uri="{FF2B5EF4-FFF2-40B4-BE49-F238E27FC236}">
                  <a16:creationId xmlns:a16="http://schemas.microsoft.com/office/drawing/2014/main" xmlns="" id="{5EF0E8E2-D806-40F3-AA2D-1AB7685F8E9B}"/>
                </a:ext>
              </a:extLst>
            </p:cNvPr>
            <p:cNvSpPr txBox="1"/>
            <p:nvPr/>
          </p:nvSpPr>
          <p:spPr>
            <a:xfrm>
              <a:off x="366862" y="1969001"/>
              <a:ext cx="1371600" cy="672312"/>
            </a:xfrm>
            <a:prstGeom prst="rect">
              <a:avLst/>
            </a:prstGeom>
            <a:noFill/>
          </p:spPr>
          <p:txBody>
            <a:bodyPr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200+</a:t>
              </a:r>
            </a:p>
          </p:txBody>
        </p:sp>
        <p:sp>
          <p:nvSpPr>
            <p:cNvPr id="7" name="TextBox 6">
              <a:extLst>
                <a:ext uri="{FF2B5EF4-FFF2-40B4-BE49-F238E27FC236}">
                  <a16:creationId xmlns:a16="http://schemas.microsoft.com/office/drawing/2014/main" xmlns="" id="{907FCE15-F328-4F49-A9E2-4505A34B635A}"/>
                </a:ext>
              </a:extLst>
            </p:cNvPr>
            <p:cNvSpPr txBox="1"/>
            <p:nvPr/>
          </p:nvSpPr>
          <p:spPr>
            <a:xfrm>
              <a:off x="381896" y="2471067"/>
              <a:ext cx="1294504" cy="349147"/>
            </a:xfrm>
            <a:prstGeom prst="rect">
              <a:avLst/>
            </a:prstGeom>
            <a:noFill/>
          </p:spPr>
          <p:txBody>
            <a:bodyPr wrap="square" lIns="117165" tIns="58585" rIns="117165" bIns="58585">
              <a:spAutoFit/>
            </a:bodyPr>
            <a:lstStyle/>
            <a:p>
              <a:pPr>
                <a:defRPr/>
              </a:pPr>
              <a:r>
                <a:rPr lang="en-US" sz="1500">
                  <a:gradFill>
                    <a:gsLst>
                      <a:gs pos="0">
                        <a:schemeClr val="bg1"/>
                      </a:gs>
                      <a:gs pos="74000">
                        <a:schemeClr val="bg1"/>
                      </a:gs>
                    </a:gsLst>
                    <a:lin ang="5400000" scaled="1"/>
                  </a:gradFill>
                  <a:latin typeface="+mj-lt"/>
                  <a:ea typeface="ＭＳ Ｐゴシック" charset="0"/>
                  <a:cs typeface="ＭＳ Ｐゴシック" charset="0"/>
                </a:rPr>
                <a:t>Dự án</a:t>
              </a:r>
              <a:endParaRPr lang="en-US" sz="1500" dirty="0">
                <a:gradFill>
                  <a:gsLst>
                    <a:gs pos="0">
                      <a:schemeClr val="bg1"/>
                    </a:gs>
                    <a:gs pos="74000">
                      <a:schemeClr val="bg1"/>
                    </a:gs>
                  </a:gsLst>
                  <a:lin ang="5400000" scaled="1"/>
                </a:gradFill>
                <a:latin typeface="+mj-lt"/>
                <a:ea typeface="ＭＳ Ｐゴシック" charset="0"/>
                <a:cs typeface="ＭＳ Ｐゴシック" charset="0"/>
              </a:endParaRPr>
            </a:p>
          </p:txBody>
        </p:sp>
      </p:grpSp>
      <p:grpSp>
        <p:nvGrpSpPr>
          <p:cNvPr id="26" name="Group 25">
            <a:extLst>
              <a:ext uri="{FF2B5EF4-FFF2-40B4-BE49-F238E27FC236}">
                <a16:creationId xmlns:a16="http://schemas.microsoft.com/office/drawing/2014/main" xmlns="" id="{ABA0077B-BB4B-44F4-A3AB-DF007BDC003B}"/>
              </a:ext>
            </a:extLst>
          </p:cNvPr>
          <p:cNvGrpSpPr/>
          <p:nvPr/>
        </p:nvGrpSpPr>
        <p:grpSpPr>
          <a:xfrm>
            <a:off x="2120909" y="1706539"/>
            <a:ext cx="1469698" cy="859336"/>
            <a:chOff x="2407188" y="1969001"/>
            <a:chExt cx="1469698" cy="859336"/>
          </a:xfrm>
        </p:grpSpPr>
        <p:sp>
          <p:nvSpPr>
            <p:cNvPr id="8" name="TextBox 7">
              <a:extLst>
                <a:ext uri="{FF2B5EF4-FFF2-40B4-BE49-F238E27FC236}">
                  <a16:creationId xmlns:a16="http://schemas.microsoft.com/office/drawing/2014/main" xmlns="" id="{56D0E13C-906D-405F-8595-6B4CEDB25C27}"/>
                </a:ext>
              </a:extLst>
            </p:cNvPr>
            <p:cNvSpPr txBox="1"/>
            <p:nvPr/>
          </p:nvSpPr>
          <p:spPr>
            <a:xfrm>
              <a:off x="2407188" y="1969001"/>
              <a:ext cx="1469698" cy="672312"/>
            </a:xfrm>
            <a:prstGeom prst="rect">
              <a:avLst/>
            </a:prstGeom>
            <a:noFill/>
          </p:spPr>
          <p:txBody>
            <a:bodyPr wrap="square"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100+</a:t>
              </a:r>
            </a:p>
          </p:txBody>
        </p:sp>
        <p:sp>
          <p:nvSpPr>
            <p:cNvPr id="9" name="TextBox 8">
              <a:extLst>
                <a:ext uri="{FF2B5EF4-FFF2-40B4-BE49-F238E27FC236}">
                  <a16:creationId xmlns:a16="http://schemas.microsoft.com/office/drawing/2014/main" xmlns="" id="{C7133A40-BDDC-4B01-9C41-52E960297AFB}"/>
                </a:ext>
              </a:extLst>
            </p:cNvPr>
            <p:cNvSpPr txBox="1"/>
            <p:nvPr/>
          </p:nvSpPr>
          <p:spPr>
            <a:xfrm>
              <a:off x="2434686" y="2479190"/>
              <a:ext cx="1290648" cy="349147"/>
            </a:xfrm>
            <a:prstGeom prst="rect">
              <a:avLst/>
            </a:prstGeom>
            <a:noFill/>
          </p:spPr>
          <p:txBody>
            <a:bodyPr wrap="square" lIns="117165" tIns="58585" rIns="117165" bIns="58585">
              <a:spAutoFit/>
            </a:bodyPr>
            <a:lstStyle/>
            <a:p>
              <a:pPr>
                <a:defRPr/>
              </a:pPr>
              <a:r>
                <a:rPr lang="en-US" sz="1500">
                  <a:gradFill>
                    <a:gsLst>
                      <a:gs pos="0">
                        <a:schemeClr val="bg1"/>
                      </a:gs>
                      <a:gs pos="74000">
                        <a:schemeClr val="bg1"/>
                      </a:gs>
                    </a:gsLst>
                    <a:lin ang="5400000" scaled="1"/>
                  </a:gradFill>
                  <a:latin typeface="+mj-lt"/>
                  <a:ea typeface="ＭＳ Ｐゴシック" charset="0"/>
                  <a:cs typeface="ＭＳ Ｐゴシック" charset="0"/>
                </a:rPr>
                <a:t>Khách hàng</a:t>
              </a:r>
              <a:endParaRPr lang="en-US" sz="1500" dirty="0">
                <a:gradFill>
                  <a:gsLst>
                    <a:gs pos="0">
                      <a:schemeClr val="bg1"/>
                    </a:gs>
                    <a:gs pos="74000">
                      <a:schemeClr val="bg1"/>
                    </a:gs>
                  </a:gsLst>
                  <a:lin ang="5400000" scaled="1"/>
                </a:gradFill>
                <a:latin typeface="+mj-lt"/>
                <a:ea typeface="ＭＳ Ｐゴシック" charset="0"/>
                <a:cs typeface="ＭＳ Ｐゴシック" charset="0"/>
              </a:endParaRPr>
            </a:p>
          </p:txBody>
        </p:sp>
      </p:grpSp>
      <p:grpSp>
        <p:nvGrpSpPr>
          <p:cNvPr id="27" name="Group 26">
            <a:extLst>
              <a:ext uri="{FF2B5EF4-FFF2-40B4-BE49-F238E27FC236}">
                <a16:creationId xmlns:a16="http://schemas.microsoft.com/office/drawing/2014/main" xmlns="" id="{4867BCDC-AC7E-4905-9A97-83D3797CC7FC}"/>
              </a:ext>
            </a:extLst>
          </p:cNvPr>
          <p:cNvGrpSpPr/>
          <p:nvPr/>
        </p:nvGrpSpPr>
        <p:grpSpPr>
          <a:xfrm>
            <a:off x="3806699" y="1706539"/>
            <a:ext cx="1490289" cy="850090"/>
            <a:chOff x="4440109" y="1969001"/>
            <a:chExt cx="1490289" cy="850090"/>
          </a:xfrm>
        </p:grpSpPr>
        <p:sp>
          <p:nvSpPr>
            <p:cNvPr id="10" name="TextBox 9">
              <a:extLst>
                <a:ext uri="{FF2B5EF4-FFF2-40B4-BE49-F238E27FC236}">
                  <a16:creationId xmlns:a16="http://schemas.microsoft.com/office/drawing/2014/main" xmlns="" id="{E0125D0F-C63C-41AD-B247-229EA562FF61}"/>
                </a:ext>
              </a:extLst>
            </p:cNvPr>
            <p:cNvSpPr txBox="1"/>
            <p:nvPr/>
          </p:nvSpPr>
          <p:spPr>
            <a:xfrm>
              <a:off x="4440109" y="1969001"/>
              <a:ext cx="1400532" cy="672312"/>
            </a:xfrm>
            <a:prstGeom prst="rect">
              <a:avLst/>
            </a:prstGeom>
            <a:noFill/>
          </p:spPr>
          <p:txBody>
            <a:bodyPr wrap="square"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~100</a:t>
              </a:r>
            </a:p>
          </p:txBody>
        </p:sp>
        <p:sp>
          <p:nvSpPr>
            <p:cNvPr id="11" name="TextBox 10">
              <a:extLst>
                <a:ext uri="{FF2B5EF4-FFF2-40B4-BE49-F238E27FC236}">
                  <a16:creationId xmlns:a16="http://schemas.microsoft.com/office/drawing/2014/main" xmlns="" id="{69F1143C-E4C1-422E-9930-921131E20A96}"/>
                </a:ext>
              </a:extLst>
            </p:cNvPr>
            <p:cNvSpPr txBox="1"/>
            <p:nvPr/>
          </p:nvSpPr>
          <p:spPr>
            <a:xfrm>
              <a:off x="4454346" y="2469944"/>
              <a:ext cx="1476052" cy="349147"/>
            </a:xfrm>
            <a:prstGeom prst="rect">
              <a:avLst/>
            </a:prstGeom>
            <a:noFill/>
          </p:spPr>
          <p:txBody>
            <a:bodyPr wrap="square" lIns="117165" tIns="58585" rIns="117165" bIns="58585">
              <a:spAutoFit/>
            </a:bodyPr>
            <a:lstStyle/>
            <a:p>
              <a:pPr>
                <a:defRPr/>
              </a:pPr>
              <a:r>
                <a:rPr lang="en-US" sz="1500">
                  <a:gradFill>
                    <a:gsLst>
                      <a:gs pos="0">
                        <a:schemeClr val="bg1"/>
                      </a:gs>
                      <a:gs pos="74000">
                        <a:schemeClr val="bg1"/>
                      </a:gs>
                    </a:gsLst>
                    <a:lin ang="5400000" scaled="1"/>
                  </a:gradFill>
                  <a:latin typeface="+mj-lt"/>
                  <a:ea typeface="ＭＳ Ｐゴシック" charset="0"/>
                  <a:cs typeface="ＭＳ Ｐゴシック" charset="0"/>
                </a:rPr>
                <a:t>Nhà t</a:t>
              </a:r>
              <a:r>
                <a:rPr lang="vi-VN" sz="1500">
                  <a:gradFill>
                    <a:gsLst>
                      <a:gs pos="0">
                        <a:schemeClr val="bg1"/>
                      </a:gs>
                      <a:gs pos="74000">
                        <a:schemeClr val="bg1"/>
                      </a:gs>
                    </a:gsLst>
                    <a:lin ang="5400000" scaled="1"/>
                  </a:gradFill>
                  <a:latin typeface="+mj-lt"/>
                  <a:ea typeface="ＭＳ Ｐゴシック" charset="0"/>
                  <a:cs typeface="ＭＳ Ｐゴシック" charset="0"/>
                </a:rPr>
                <a:t>ư</a:t>
              </a:r>
              <a:r>
                <a:rPr lang="en-US" sz="1500">
                  <a:gradFill>
                    <a:gsLst>
                      <a:gs pos="0">
                        <a:schemeClr val="bg1"/>
                      </a:gs>
                      <a:gs pos="74000">
                        <a:schemeClr val="bg1"/>
                      </a:gs>
                    </a:gsLst>
                    <a:lin ang="5400000" scaled="1"/>
                  </a:gradFill>
                  <a:latin typeface="+mj-lt"/>
                  <a:ea typeface="ＭＳ Ｐゴシック" charset="0"/>
                  <a:cs typeface="ＭＳ Ｐゴシック" charset="0"/>
                </a:rPr>
                <a:t> vấn</a:t>
              </a:r>
              <a:endParaRPr lang="en-US" sz="1500" dirty="0">
                <a:gradFill>
                  <a:gsLst>
                    <a:gs pos="0">
                      <a:schemeClr val="bg1"/>
                    </a:gs>
                    <a:gs pos="74000">
                      <a:schemeClr val="bg1"/>
                    </a:gs>
                  </a:gsLst>
                  <a:lin ang="5400000" scaled="1"/>
                </a:gradFill>
                <a:latin typeface="+mj-lt"/>
                <a:ea typeface="ＭＳ Ｐゴシック" charset="0"/>
                <a:cs typeface="ＭＳ Ｐゴシック" charset="0"/>
              </a:endParaRPr>
            </a:p>
          </p:txBody>
        </p:sp>
      </p:grpSp>
      <p:grpSp>
        <p:nvGrpSpPr>
          <p:cNvPr id="23" name="Group 22">
            <a:extLst>
              <a:ext uri="{FF2B5EF4-FFF2-40B4-BE49-F238E27FC236}">
                <a16:creationId xmlns:a16="http://schemas.microsoft.com/office/drawing/2014/main" xmlns="" id="{5590FC5A-5C6E-4DD7-8556-266CAD76FDB6}"/>
              </a:ext>
            </a:extLst>
          </p:cNvPr>
          <p:cNvGrpSpPr/>
          <p:nvPr/>
        </p:nvGrpSpPr>
        <p:grpSpPr>
          <a:xfrm>
            <a:off x="5527432" y="1706539"/>
            <a:ext cx="1520118" cy="870970"/>
            <a:chOff x="6338642" y="1975338"/>
            <a:chExt cx="1520118" cy="870970"/>
          </a:xfrm>
        </p:grpSpPr>
        <p:sp>
          <p:nvSpPr>
            <p:cNvPr id="12" name="TextBox 11">
              <a:extLst>
                <a:ext uri="{FF2B5EF4-FFF2-40B4-BE49-F238E27FC236}">
                  <a16:creationId xmlns:a16="http://schemas.microsoft.com/office/drawing/2014/main" xmlns="" id="{358E613F-63A4-47B4-991F-CB3A84E32EB2}"/>
                </a:ext>
              </a:extLst>
            </p:cNvPr>
            <p:cNvSpPr txBox="1"/>
            <p:nvPr/>
          </p:nvSpPr>
          <p:spPr>
            <a:xfrm>
              <a:off x="6338642" y="1975338"/>
              <a:ext cx="1372618" cy="672312"/>
            </a:xfrm>
            <a:prstGeom prst="rect">
              <a:avLst/>
            </a:prstGeom>
            <a:noFill/>
          </p:spPr>
          <p:txBody>
            <a:bodyPr wrap="square"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60+</a:t>
              </a:r>
            </a:p>
          </p:txBody>
        </p:sp>
        <p:sp>
          <p:nvSpPr>
            <p:cNvPr id="13" name="TextBox 12">
              <a:extLst>
                <a:ext uri="{FF2B5EF4-FFF2-40B4-BE49-F238E27FC236}">
                  <a16:creationId xmlns:a16="http://schemas.microsoft.com/office/drawing/2014/main" xmlns="" id="{B6381784-BFC0-4480-9B8D-4C296AFA0A5B}"/>
                </a:ext>
              </a:extLst>
            </p:cNvPr>
            <p:cNvSpPr txBox="1"/>
            <p:nvPr/>
          </p:nvSpPr>
          <p:spPr>
            <a:xfrm>
              <a:off x="6360901" y="2497161"/>
              <a:ext cx="1497859" cy="349147"/>
            </a:xfrm>
            <a:prstGeom prst="rect">
              <a:avLst/>
            </a:prstGeom>
            <a:noFill/>
          </p:spPr>
          <p:txBody>
            <a:bodyPr lIns="117165" tIns="58585" rIns="117165" bIns="58585">
              <a:spAutoFit/>
            </a:bodyPr>
            <a:lstStyle/>
            <a:p>
              <a:pPr>
                <a:defRPr/>
              </a:pPr>
              <a:r>
                <a:rPr lang="en-US" sz="1500">
                  <a:gradFill>
                    <a:gsLst>
                      <a:gs pos="0">
                        <a:schemeClr val="bg1"/>
                      </a:gs>
                      <a:gs pos="74000">
                        <a:schemeClr val="bg1"/>
                      </a:gs>
                    </a:gsLst>
                    <a:lin ang="5400000" scaled="1"/>
                  </a:gradFill>
                  <a:latin typeface="+mj-lt"/>
                  <a:ea typeface="ＭＳ Ｐゴシック" charset="0"/>
                  <a:cs typeface="ＭＳ Ｐゴシック" charset="0"/>
                </a:rPr>
                <a:t>Chứng nhận</a:t>
              </a:r>
              <a:endParaRPr lang="en-US" sz="1500" dirty="0">
                <a:gradFill>
                  <a:gsLst>
                    <a:gs pos="0">
                      <a:schemeClr val="bg1"/>
                    </a:gs>
                    <a:gs pos="74000">
                      <a:schemeClr val="bg1"/>
                    </a:gs>
                  </a:gsLst>
                  <a:lin ang="5400000" scaled="1"/>
                </a:gradFill>
                <a:latin typeface="+mj-lt"/>
                <a:ea typeface="ＭＳ Ｐゴシック" charset="0"/>
                <a:cs typeface="ＭＳ Ｐゴシック" charset="0"/>
              </a:endParaRPr>
            </a:p>
          </p:txBody>
        </p:sp>
      </p:grpSp>
      <p:grpSp>
        <p:nvGrpSpPr>
          <p:cNvPr id="29" name="Group 28">
            <a:extLst>
              <a:ext uri="{FF2B5EF4-FFF2-40B4-BE49-F238E27FC236}">
                <a16:creationId xmlns:a16="http://schemas.microsoft.com/office/drawing/2014/main" xmlns="" id="{A89DE970-706B-4636-AF59-1C08AAAD1660}"/>
              </a:ext>
            </a:extLst>
          </p:cNvPr>
          <p:cNvGrpSpPr/>
          <p:nvPr/>
        </p:nvGrpSpPr>
        <p:grpSpPr>
          <a:xfrm>
            <a:off x="9760644" y="1706539"/>
            <a:ext cx="2078365" cy="870970"/>
            <a:chOff x="9547388" y="1969001"/>
            <a:chExt cx="2078365" cy="870970"/>
          </a:xfrm>
        </p:grpSpPr>
        <p:sp>
          <p:nvSpPr>
            <p:cNvPr id="14" name="TextBox 13">
              <a:extLst>
                <a:ext uri="{FF2B5EF4-FFF2-40B4-BE49-F238E27FC236}">
                  <a16:creationId xmlns:a16="http://schemas.microsoft.com/office/drawing/2014/main" xmlns="" id="{9AE6C87D-EEB6-4CF1-9AE6-617B214E5E89}"/>
                </a:ext>
              </a:extLst>
            </p:cNvPr>
            <p:cNvSpPr txBox="1"/>
            <p:nvPr/>
          </p:nvSpPr>
          <p:spPr>
            <a:xfrm>
              <a:off x="9547388" y="1969001"/>
              <a:ext cx="2074639" cy="487646"/>
            </a:xfrm>
            <a:prstGeom prst="rect">
              <a:avLst/>
            </a:prstGeom>
            <a:noFill/>
          </p:spPr>
          <p:txBody>
            <a:bodyPr lIns="117165" tIns="58585" rIns="117165" bIns="58585">
              <a:spAutoFit/>
            </a:bodyPr>
            <a:lstStyle/>
            <a:p>
              <a:pPr>
                <a:defRPr/>
              </a:pPr>
              <a:r>
                <a:rPr lang="en-US" sz="2400" b="1">
                  <a:gradFill>
                    <a:gsLst>
                      <a:gs pos="0">
                        <a:schemeClr val="bg1"/>
                      </a:gs>
                      <a:gs pos="74000">
                        <a:schemeClr val="bg1"/>
                      </a:gs>
                    </a:gsLst>
                    <a:lin ang="5400000" scaled="1"/>
                  </a:gradFill>
                  <a:latin typeface="+mj-lt"/>
                  <a:ea typeface="ＭＳ Ｐゴシック" charset="0"/>
                  <a:cs typeface="ＭＳ Ｐゴシック" charset="0"/>
                </a:rPr>
                <a:t>THÀNH CÔNG</a:t>
              </a:r>
              <a:endParaRPr lang="en-US" sz="2400" b="1" dirty="0">
                <a:gradFill>
                  <a:gsLst>
                    <a:gs pos="0">
                      <a:schemeClr val="bg1"/>
                    </a:gs>
                    <a:gs pos="74000">
                      <a:schemeClr val="bg1"/>
                    </a:gs>
                  </a:gsLst>
                  <a:lin ang="5400000" scaled="1"/>
                </a:gradFill>
                <a:latin typeface="+mj-lt"/>
                <a:ea typeface="ＭＳ Ｐゴシック" charset="0"/>
                <a:cs typeface="ＭＳ Ｐゴシック" charset="0"/>
              </a:endParaRPr>
            </a:p>
          </p:txBody>
        </p:sp>
        <p:sp>
          <p:nvSpPr>
            <p:cNvPr id="15" name="TextBox 14">
              <a:extLst>
                <a:ext uri="{FF2B5EF4-FFF2-40B4-BE49-F238E27FC236}">
                  <a16:creationId xmlns:a16="http://schemas.microsoft.com/office/drawing/2014/main" xmlns="" id="{750913CD-EB91-40FF-8EAE-9027E624B43B}"/>
                </a:ext>
              </a:extLst>
            </p:cNvPr>
            <p:cNvSpPr txBox="1"/>
            <p:nvPr/>
          </p:nvSpPr>
          <p:spPr>
            <a:xfrm>
              <a:off x="9547388" y="2490824"/>
              <a:ext cx="2078365" cy="349147"/>
            </a:xfrm>
            <a:prstGeom prst="rect">
              <a:avLst/>
            </a:prstGeom>
            <a:noFill/>
          </p:spPr>
          <p:txBody>
            <a:bodyPr wrap="square" lIns="117165" tIns="58585" rIns="117165" bIns="58585">
              <a:spAutoFit/>
            </a:bodyPr>
            <a:lstStyle/>
            <a:p>
              <a:pPr>
                <a:defRPr/>
              </a:pPr>
              <a:r>
                <a:rPr lang="en-US" sz="1500">
                  <a:gradFill>
                    <a:gsLst>
                      <a:gs pos="0">
                        <a:schemeClr val="bg1"/>
                      </a:gs>
                      <a:gs pos="74000">
                        <a:schemeClr val="bg1"/>
                      </a:gs>
                    </a:gsLst>
                    <a:lin ang="5400000" scaled="1"/>
                  </a:gradFill>
                  <a:latin typeface="+mj-lt"/>
                  <a:ea typeface="ＭＳ Ｐゴシック" charset="0"/>
                  <a:cs typeface="ＭＳ Ｐゴシック" charset="0"/>
                </a:rPr>
                <a:t>Mang lại</a:t>
              </a:r>
              <a:endParaRPr lang="en-US" sz="1500" dirty="0">
                <a:gradFill>
                  <a:gsLst>
                    <a:gs pos="0">
                      <a:schemeClr val="bg1"/>
                    </a:gs>
                    <a:gs pos="74000">
                      <a:schemeClr val="bg1"/>
                    </a:gs>
                  </a:gsLst>
                  <a:lin ang="5400000" scaled="1"/>
                </a:gradFill>
                <a:latin typeface="+mj-lt"/>
                <a:ea typeface="ＭＳ Ｐゴシック" charset="0"/>
                <a:cs typeface="ＭＳ Ｐゴシック" charset="0"/>
              </a:endParaRPr>
            </a:p>
          </p:txBody>
        </p:sp>
      </p:grpSp>
      <p:cxnSp>
        <p:nvCxnSpPr>
          <p:cNvPr id="16" name="Straight Connector 15">
            <a:extLst>
              <a:ext uri="{FF2B5EF4-FFF2-40B4-BE49-F238E27FC236}">
                <a16:creationId xmlns:a16="http://schemas.microsoft.com/office/drawing/2014/main" xmlns="" id="{0C9D2153-5E9D-4767-81CB-7E5087BEF502}"/>
              </a:ext>
            </a:extLst>
          </p:cNvPr>
          <p:cNvCxnSpPr/>
          <p:nvPr/>
        </p:nvCxnSpPr>
        <p:spPr>
          <a:xfrm>
            <a:off x="1924902"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B6E11907-F217-4D75-BC60-6BACD588946B}"/>
              </a:ext>
            </a:extLst>
          </p:cNvPr>
          <p:cNvCxnSpPr/>
          <p:nvPr/>
        </p:nvCxnSpPr>
        <p:spPr>
          <a:xfrm>
            <a:off x="3613470"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3B2739B1-7A00-41E1-9E3D-912020969834}"/>
              </a:ext>
            </a:extLst>
          </p:cNvPr>
          <p:cNvCxnSpPr/>
          <p:nvPr/>
        </p:nvCxnSpPr>
        <p:spPr>
          <a:xfrm>
            <a:off x="7111358"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36DB795B-0F20-41CB-9EA7-BEBD36BD2A46}"/>
              </a:ext>
            </a:extLst>
          </p:cNvPr>
          <p:cNvCxnSpPr/>
          <p:nvPr/>
        </p:nvCxnSpPr>
        <p:spPr>
          <a:xfrm>
            <a:off x="5331691"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007883ED-F2D1-412D-B357-383AC525909A}"/>
              </a:ext>
            </a:extLst>
          </p:cNvPr>
          <p:cNvSpPr txBox="1"/>
          <p:nvPr/>
        </p:nvSpPr>
        <p:spPr>
          <a:xfrm>
            <a:off x="7258110" y="1706539"/>
            <a:ext cx="1852985" cy="672312"/>
          </a:xfrm>
          <a:prstGeom prst="rect">
            <a:avLst/>
          </a:prstGeom>
          <a:noFill/>
        </p:spPr>
        <p:txBody>
          <a:bodyPr lIns="117165" tIns="58585" rIns="117165" bIns="58585">
            <a:spAutoFit/>
          </a:bodyPr>
          <a:lstStyle/>
          <a:p>
            <a:pPr>
              <a:defRPr/>
            </a:pPr>
            <a:r>
              <a:rPr lang="en-US" sz="3600" b="1" dirty="0">
                <a:gradFill>
                  <a:gsLst>
                    <a:gs pos="0">
                      <a:schemeClr val="bg1"/>
                    </a:gs>
                    <a:gs pos="74000">
                      <a:schemeClr val="bg1"/>
                    </a:gs>
                  </a:gsLst>
                  <a:lin ang="5400000" scaled="1"/>
                </a:gradFill>
                <a:latin typeface="+mj-lt"/>
                <a:ea typeface="ＭＳ Ｐゴシック" charset="0"/>
                <a:cs typeface="ＭＳ Ｐゴシック" charset="0"/>
              </a:rPr>
              <a:t>9.8</a:t>
            </a:r>
            <a:r>
              <a:rPr lang="en-US" sz="1500" dirty="0">
                <a:gradFill>
                  <a:gsLst>
                    <a:gs pos="0">
                      <a:schemeClr val="bg1"/>
                    </a:gs>
                    <a:gs pos="74000">
                      <a:schemeClr val="bg1"/>
                    </a:gs>
                  </a:gsLst>
                  <a:lin ang="5400000" scaled="1"/>
                </a:gradFill>
                <a:latin typeface="+mj-lt"/>
                <a:ea typeface="ＭＳ Ｐゴシック" charset="0"/>
                <a:cs typeface="ＭＳ Ｐゴシック" charset="0"/>
              </a:rPr>
              <a:t> / 10</a:t>
            </a:r>
          </a:p>
        </p:txBody>
      </p:sp>
      <p:sp>
        <p:nvSpPr>
          <p:cNvPr id="21" name="TextBox 20">
            <a:extLst>
              <a:ext uri="{FF2B5EF4-FFF2-40B4-BE49-F238E27FC236}">
                <a16:creationId xmlns:a16="http://schemas.microsoft.com/office/drawing/2014/main" xmlns="" id="{58F3D2F4-0CD6-430A-A4D3-EDB71BDE341E}"/>
              </a:ext>
            </a:extLst>
          </p:cNvPr>
          <p:cNvSpPr txBox="1"/>
          <p:nvPr/>
        </p:nvSpPr>
        <p:spPr>
          <a:xfrm>
            <a:off x="7280370" y="2228363"/>
            <a:ext cx="2176464" cy="349147"/>
          </a:xfrm>
          <a:prstGeom prst="rect">
            <a:avLst/>
          </a:prstGeom>
          <a:noFill/>
        </p:spPr>
        <p:txBody>
          <a:bodyPr wrap="square" lIns="117165" tIns="58585" rIns="117165" bIns="58585">
            <a:spAutoFit/>
          </a:bodyPr>
          <a:lstStyle/>
          <a:p>
            <a:pPr>
              <a:defRPr/>
            </a:pPr>
            <a:r>
              <a:rPr lang="en-US" sz="1500">
                <a:gradFill>
                  <a:gsLst>
                    <a:gs pos="0">
                      <a:schemeClr val="bg1"/>
                    </a:gs>
                    <a:gs pos="74000">
                      <a:schemeClr val="bg1"/>
                    </a:gs>
                  </a:gsLst>
                  <a:lin ang="5400000" scaled="1"/>
                </a:gradFill>
                <a:latin typeface="+mj-lt"/>
                <a:ea typeface="ＭＳ Ｐゴシック" charset="0"/>
                <a:cs typeface="ＭＳ Ｐゴシック" charset="0"/>
              </a:rPr>
              <a:t>Đánh giá khách hàng</a:t>
            </a:r>
            <a:endParaRPr lang="en-US" sz="1500" dirty="0">
              <a:gradFill>
                <a:gsLst>
                  <a:gs pos="0">
                    <a:schemeClr val="bg1"/>
                  </a:gs>
                  <a:gs pos="74000">
                    <a:schemeClr val="bg1"/>
                  </a:gs>
                </a:gsLst>
                <a:lin ang="5400000" scaled="1"/>
              </a:gradFill>
              <a:latin typeface="+mj-lt"/>
              <a:ea typeface="ＭＳ Ｐゴシック" charset="0"/>
              <a:cs typeface="ＭＳ Ｐゴシック" charset="0"/>
            </a:endParaRPr>
          </a:p>
        </p:txBody>
      </p:sp>
      <p:cxnSp>
        <p:nvCxnSpPr>
          <p:cNvPr id="28" name="Straight Connector 27">
            <a:extLst>
              <a:ext uri="{FF2B5EF4-FFF2-40B4-BE49-F238E27FC236}">
                <a16:creationId xmlns:a16="http://schemas.microsoft.com/office/drawing/2014/main" xmlns="" id="{7F200443-F65E-4A89-B576-177BEE524B26}"/>
              </a:ext>
            </a:extLst>
          </p:cNvPr>
          <p:cNvCxnSpPr/>
          <p:nvPr/>
        </p:nvCxnSpPr>
        <p:spPr>
          <a:xfrm>
            <a:off x="9600560" y="1678399"/>
            <a:ext cx="0" cy="1021080"/>
          </a:xfrm>
          <a:prstGeom prst="line">
            <a:avLst/>
          </a:prstGeom>
          <a:ln w="158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Shape 946">
            <a:extLst>
              <a:ext uri="{FF2B5EF4-FFF2-40B4-BE49-F238E27FC236}">
                <a16:creationId xmlns:a16="http://schemas.microsoft.com/office/drawing/2014/main" xmlns="" id="{B69FA43F-CF51-45B4-B366-FE1DDCB1D83F}"/>
              </a:ext>
            </a:extLst>
          </p:cNvPr>
          <p:cNvSpPr txBox="1"/>
          <p:nvPr/>
        </p:nvSpPr>
        <p:spPr>
          <a:xfrm>
            <a:off x="436186" y="3189168"/>
            <a:ext cx="5630376" cy="2358614"/>
          </a:xfrm>
          <a:prstGeom prst="rect">
            <a:avLst/>
          </a:prstGeom>
          <a:noFill/>
          <a:ln>
            <a:noFill/>
          </a:ln>
        </p:spPr>
        <p:txBody>
          <a:bodyPr lIns="91401" tIns="45688" rIns="91401" bIns="45688" anchor="t" anchorCtr="0">
            <a:noAutofit/>
          </a:bodyPr>
          <a:lstStyle/>
          <a:p>
            <a:pPr marL="15870" lvl="1" indent="-3174">
              <a:buClr>
                <a:srgbClr val="00A1E0"/>
              </a:buClr>
              <a:buSzPct val="25000"/>
            </a:pPr>
            <a:r>
              <a:rPr lang="en-US" sz="2400" dirty="0" err="1">
                <a:solidFill>
                  <a:schemeClr val="accent1"/>
                </a:solidFill>
                <a:latin typeface="+mj-lt"/>
                <a:ea typeface="Arial"/>
                <a:cs typeface="Arial"/>
                <a:sym typeface="Arial"/>
              </a:rPr>
              <a:t>Vài</a:t>
            </a:r>
            <a:r>
              <a:rPr lang="en-US" sz="2400" dirty="0">
                <a:solidFill>
                  <a:schemeClr val="accent1"/>
                </a:solidFill>
                <a:latin typeface="+mj-lt"/>
                <a:ea typeface="Arial"/>
                <a:cs typeface="Arial"/>
                <a:sym typeface="Arial"/>
              </a:rPr>
              <a:t> </a:t>
            </a:r>
            <a:r>
              <a:rPr lang="en-US" sz="2400" dirty="0" err="1">
                <a:solidFill>
                  <a:schemeClr val="accent1"/>
                </a:solidFill>
                <a:latin typeface="+mj-lt"/>
                <a:ea typeface="Arial"/>
                <a:cs typeface="Arial"/>
                <a:sym typeface="Arial"/>
              </a:rPr>
              <a:t>nét</a:t>
            </a:r>
            <a:r>
              <a:rPr lang="en-US" sz="2400" dirty="0">
                <a:solidFill>
                  <a:schemeClr val="accent1"/>
                </a:solidFill>
                <a:latin typeface="+mj-lt"/>
                <a:ea typeface="Arial"/>
                <a:cs typeface="Arial"/>
                <a:sym typeface="Arial"/>
              </a:rPr>
              <a:t> </a:t>
            </a:r>
            <a:r>
              <a:rPr lang="en-US" sz="2400" dirty="0" err="1">
                <a:solidFill>
                  <a:schemeClr val="accent1"/>
                </a:solidFill>
                <a:latin typeface="+mj-lt"/>
                <a:ea typeface="Arial"/>
                <a:cs typeface="Arial"/>
                <a:sym typeface="Arial"/>
              </a:rPr>
              <a:t>nổi</a:t>
            </a:r>
            <a:r>
              <a:rPr lang="en-US" sz="2400" dirty="0">
                <a:solidFill>
                  <a:schemeClr val="accent1"/>
                </a:solidFill>
                <a:latin typeface="+mj-lt"/>
                <a:ea typeface="Arial"/>
                <a:cs typeface="Arial"/>
                <a:sym typeface="Arial"/>
              </a:rPr>
              <a:t> </a:t>
            </a:r>
            <a:r>
              <a:rPr lang="en-US" sz="2400" dirty="0" err="1">
                <a:solidFill>
                  <a:schemeClr val="accent1"/>
                </a:solidFill>
                <a:latin typeface="+mj-lt"/>
                <a:ea typeface="Arial"/>
                <a:cs typeface="Arial"/>
                <a:sym typeface="Arial"/>
              </a:rPr>
              <a:t>bật</a:t>
            </a:r>
            <a:r>
              <a:rPr lang="en-US" sz="2400" dirty="0">
                <a:solidFill>
                  <a:schemeClr val="accent1"/>
                </a:solidFill>
                <a:latin typeface="+mj-lt"/>
                <a:ea typeface="Arial"/>
                <a:cs typeface="Arial"/>
                <a:sym typeface="Arial"/>
              </a:rPr>
              <a:t>:</a:t>
            </a:r>
          </a:p>
          <a:p>
            <a:pPr marL="15870" lvl="1" indent="-3174">
              <a:buClr>
                <a:srgbClr val="00A1E0"/>
              </a:buClr>
              <a:buSzPct val="25000"/>
            </a:pPr>
            <a:endParaRPr lang="en-US" sz="2400" dirty="0">
              <a:solidFill>
                <a:schemeClr val="accent1"/>
              </a:solidFill>
              <a:latin typeface="+mj-lt"/>
              <a:ea typeface="Arial"/>
              <a:cs typeface="Arial"/>
              <a:sym typeface="Arial"/>
            </a:endParaRPr>
          </a:p>
          <a:p>
            <a:pPr marL="342797" lvl="1" indent="-342797">
              <a:spcBef>
                <a:spcPts val="600"/>
              </a:spcBef>
              <a:buClr>
                <a:srgbClr val="7F7F7F"/>
              </a:buClr>
            </a:pPr>
            <a:endParaRPr sz="300" dirty="0">
              <a:solidFill>
                <a:srgbClr val="7C868D"/>
              </a:solidFill>
              <a:latin typeface="+mj-lt"/>
              <a:ea typeface="Arial"/>
              <a:cs typeface="Arial"/>
              <a:sym typeface="Arial"/>
            </a:endParaRPr>
          </a:p>
          <a:p>
            <a:pPr marL="271382" lvl="1" indent="-258685">
              <a:spcBef>
                <a:spcPts val="600"/>
              </a:spcBef>
              <a:buClr>
                <a:srgbClr val="7F7F7F"/>
              </a:buClr>
              <a:buSzPct val="100000"/>
              <a:buFont typeface="Arial"/>
              <a:buChar char="•"/>
            </a:pPr>
            <a:r>
              <a:rPr lang="en-US" sz="1600" dirty="0" err="1">
                <a:solidFill>
                  <a:srgbClr val="A2A8AD"/>
                </a:solidFill>
                <a:latin typeface="+mj-lt"/>
                <a:ea typeface="Arial"/>
                <a:cs typeface="Arial"/>
                <a:sym typeface="Arial"/>
              </a:rPr>
              <a:t>Đối</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tác</a:t>
            </a:r>
            <a:r>
              <a:rPr lang="en-US" sz="1600" dirty="0">
                <a:solidFill>
                  <a:srgbClr val="A2A8AD"/>
                </a:solidFill>
                <a:latin typeface="+mj-lt"/>
                <a:ea typeface="Arial"/>
                <a:cs typeface="Arial"/>
                <a:sym typeface="Arial"/>
              </a:rPr>
              <a:t> </a:t>
            </a:r>
            <a:r>
              <a:rPr lang="en-US" sz="1600" dirty="0" err="1" smtClean="0">
                <a:solidFill>
                  <a:srgbClr val="A2A8AD"/>
                </a:solidFill>
                <a:latin typeface="+mj-lt"/>
                <a:ea typeface="Arial"/>
                <a:cs typeface="Arial"/>
                <a:sym typeface="Arial"/>
              </a:rPr>
              <a:t>số</a:t>
            </a:r>
            <a:r>
              <a:rPr lang="en-US" sz="1600" dirty="0" smtClean="0">
                <a:solidFill>
                  <a:srgbClr val="A2A8AD"/>
                </a:solidFill>
                <a:latin typeface="+mj-lt"/>
                <a:ea typeface="Arial"/>
                <a:cs typeface="Arial"/>
                <a:sym typeface="Arial"/>
              </a:rPr>
              <a:t> 1 </a:t>
            </a:r>
            <a:r>
              <a:rPr lang="en-US" sz="1600" dirty="0" err="1" smtClean="0">
                <a:solidFill>
                  <a:srgbClr val="A2A8AD"/>
                </a:solidFill>
                <a:latin typeface="+mj-lt"/>
                <a:ea typeface="Arial"/>
                <a:cs typeface="Arial"/>
                <a:sym typeface="Arial"/>
              </a:rPr>
              <a:t>của</a:t>
            </a:r>
            <a:r>
              <a:rPr lang="en-US" sz="1600" dirty="0" smtClean="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Salesforce</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tại</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Châu</a:t>
            </a:r>
            <a:r>
              <a:rPr lang="en-US" sz="1600" dirty="0">
                <a:solidFill>
                  <a:srgbClr val="A2A8AD"/>
                </a:solidFill>
                <a:latin typeface="+mj-lt"/>
                <a:ea typeface="Arial"/>
                <a:cs typeface="Arial"/>
                <a:sym typeface="Arial"/>
              </a:rPr>
              <a:t> Á </a:t>
            </a:r>
            <a:r>
              <a:rPr lang="en-US" sz="1600" dirty="0" err="1">
                <a:solidFill>
                  <a:srgbClr val="A2A8AD"/>
                </a:solidFill>
                <a:latin typeface="+mj-lt"/>
                <a:ea typeface="Arial"/>
                <a:cs typeface="Arial"/>
                <a:sym typeface="Arial"/>
              </a:rPr>
              <a:t>với</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trụ</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sở</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đặt</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tại</a:t>
            </a:r>
            <a:r>
              <a:rPr lang="en-US" sz="1600" dirty="0">
                <a:solidFill>
                  <a:srgbClr val="A2A8AD"/>
                </a:solidFill>
                <a:latin typeface="+mj-lt"/>
                <a:ea typeface="Arial"/>
                <a:cs typeface="Arial"/>
                <a:sym typeface="Arial"/>
              </a:rPr>
              <a:t> San Francisco, </a:t>
            </a:r>
            <a:r>
              <a:rPr lang="en-US" sz="1600" dirty="0" err="1">
                <a:solidFill>
                  <a:srgbClr val="A2A8AD"/>
                </a:solidFill>
                <a:latin typeface="+mj-lt"/>
                <a:ea typeface="Arial"/>
                <a:cs typeface="Arial"/>
                <a:sym typeface="Arial"/>
              </a:rPr>
              <a:t>Hoa</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Kỳ</a:t>
            </a:r>
            <a:endParaRPr lang="en-US" sz="1600" dirty="0">
              <a:solidFill>
                <a:srgbClr val="A2A8AD"/>
              </a:solidFill>
              <a:latin typeface="+mj-lt"/>
              <a:ea typeface="Arial"/>
              <a:cs typeface="Arial"/>
              <a:sym typeface="Arial"/>
            </a:endParaRPr>
          </a:p>
          <a:p>
            <a:pPr marL="271382" lvl="1" indent="-258685">
              <a:spcBef>
                <a:spcPts val="600"/>
              </a:spcBef>
              <a:buClr>
                <a:srgbClr val="7F7F7F"/>
              </a:buClr>
              <a:buSzPct val="100000"/>
              <a:buFont typeface="Arial"/>
              <a:buChar char="•"/>
            </a:pPr>
            <a:r>
              <a:rPr lang="en-US" sz="1600" dirty="0" err="1">
                <a:solidFill>
                  <a:srgbClr val="A2A8AD"/>
                </a:solidFill>
                <a:latin typeface="+mj-lt"/>
                <a:ea typeface="Arial"/>
                <a:cs typeface="Arial"/>
                <a:sym typeface="Arial"/>
              </a:rPr>
              <a:t>Salesforce</a:t>
            </a:r>
            <a:r>
              <a:rPr lang="en-US" sz="1600" dirty="0">
                <a:solidFill>
                  <a:srgbClr val="A2A8AD"/>
                </a:solidFill>
                <a:latin typeface="+mj-lt"/>
                <a:ea typeface="Arial"/>
                <a:cs typeface="Arial"/>
                <a:sym typeface="Arial"/>
              </a:rPr>
              <a:t> Gold Partner</a:t>
            </a:r>
          </a:p>
          <a:p>
            <a:pPr marL="271382" lvl="1" indent="-258685">
              <a:spcBef>
                <a:spcPts val="600"/>
              </a:spcBef>
              <a:buClr>
                <a:srgbClr val="7F7F7F"/>
              </a:buClr>
              <a:buSzPct val="100000"/>
              <a:buFont typeface="Arial"/>
              <a:buChar char="•"/>
            </a:pPr>
            <a:r>
              <a:rPr lang="en-US" sz="1600" dirty="0" err="1">
                <a:solidFill>
                  <a:srgbClr val="A2A8AD"/>
                </a:solidFill>
                <a:latin typeface="+mj-lt"/>
                <a:ea typeface="Arial"/>
                <a:cs typeface="Arial"/>
                <a:sym typeface="Arial"/>
              </a:rPr>
              <a:t>Một</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trong</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số</a:t>
            </a:r>
            <a:r>
              <a:rPr lang="en-US" sz="1600" dirty="0">
                <a:solidFill>
                  <a:srgbClr val="A2A8AD"/>
                </a:solidFill>
                <a:latin typeface="+mj-lt"/>
                <a:ea typeface="Arial"/>
                <a:cs typeface="Arial"/>
                <a:sym typeface="Arial"/>
              </a:rPr>
              <a:t> 20 </a:t>
            </a:r>
            <a:r>
              <a:rPr lang="en-US" sz="1600" dirty="0" err="1">
                <a:solidFill>
                  <a:srgbClr val="A2A8AD"/>
                </a:solidFill>
                <a:latin typeface="+mj-lt"/>
                <a:ea typeface="Arial"/>
                <a:cs typeface="Arial"/>
                <a:sym typeface="Arial"/>
              </a:rPr>
              <a:t>Salesforce</a:t>
            </a:r>
            <a:r>
              <a:rPr lang="en-US" sz="1600" dirty="0">
                <a:solidFill>
                  <a:srgbClr val="A2A8AD"/>
                </a:solidFill>
                <a:latin typeface="+mj-lt"/>
                <a:ea typeface="Arial"/>
                <a:cs typeface="Arial"/>
                <a:sym typeface="Arial"/>
              </a:rPr>
              <a:t> Resellers </a:t>
            </a:r>
            <a:r>
              <a:rPr lang="en-US" sz="1600" dirty="0" err="1">
                <a:solidFill>
                  <a:srgbClr val="A2A8AD"/>
                </a:solidFill>
                <a:latin typeface="+mj-lt"/>
                <a:ea typeface="Arial"/>
                <a:cs typeface="Arial"/>
                <a:sym typeface="Arial"/>
              </a:rPr>
              <a:t>trên</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toàn</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cầu</a:t>
            </a:r>
            <a:r>
              <a:rPr lang="en-US" sz="1600" dirty="0">
                <a:solidFill>
                  <a:srgbClr val="A2A8AD"/>
                </a:solidFill>
                <a:latin typeface="+mj-lt"/>
                <a:ea typeface="Arial"/>
                <a:cs typeface="Arial"/>
                <a:sym typeface="Arial"/>
              </a:rPr>
              <a:t> </a:t>
            </a:r>
            <a:endParaRPr lang="en-US" sz="1600" dirty="0" smtClean="0">
              <a:solidFill>
                <a:srgbClr val="A2A8AD"/>
              </a:solidFill>
              <a:latin typeface="+mj-lt"/>
              <a:ea typeface="Arial"/>
              <a:cs typeface="Arial"/>
              <a:sym typeface="Arial"/>
            </a:endParaRPr>
          </a:p>
          <a:p>
            <a:pPr marL="271382" lvl="1" indent="-258685">
              <a:spcBef>
                <a:spcPts val="600"/>
              </a:spcBef>
              <a:buClr>
                <a:srgbClr val="7F7F7F"/>
              </a:buClr>
              <a:buSzPct val="100000"/>
              <a:buFont typeface="Arial"/>
              <a:buChar char="•"/>
            </a:pPr>
            <a:r>
              <a:rPr lang="vi-VN" sz="1600" dirty="0" smtClean="0">
                <a:solidFill>
                  <a:srgbClr val="A2A8AD"/>
                </a:solidFill>
                <a:latin typeface="+mj-lt"/>
                <a:ea typeface="Arial"/>
                <a:cs typeface="Arial"/>
                <a:sym typeface="Arial"/>
              </a:rPr>
              <a:t>Đối </a:t>
            </a:r>
            <a:r>
              <a:rPr lang="vi-VN" sz="1600" dirty="0">
                <a:solidFill>
                  <a:srgbClr val="A2A8AD"/>
                </a:solidFill>
                <a:latin typeface="+mj-lt"/>
                <a:ea typeface="Arial"/>
                <a:cs typeface="Arial"/>
                <a:sym typeface="Arial"/>
              </a:rPr>
              <a:t>tác duy nhất cung cấp giải pháp end-to-end tại Châu Á cho các sản phẩm như: Marketing Cloud, Sales Cloud, Service Cloud, Community Cloud, và App Cloud.</a:t>
            </a:r>
            <a:endParaRPr lang="en-US" sz="1600" dirty="0">
              <a:solidFill>
                <a:srgbClr val="A2A8AD"/>
              </a:solidFill>
              <a:latin typeface="+mj-lt"/>
              <a:ea typeface="Arial"/>
              <a:cs typeface="Arial"/>
              <a:sym typeface="Arial"/>
            </a:endParaRPr>
          </a:p>
          <a:p>
            <a:pPr marL="271382" lvl="1" indent="-258685">
              <a:spcBef>
                <a:spcPts val="600"/>
              </a:spcBef>
              <a:buClr>
                <a:srgbClr val="7F7F7F"/>
              </a:buClr>
              <a:buSzPct val="100000"/>
              <a:buFont typeface="Arial"/>
              <a:buChar char="•"/>
            </a:pPr>
            <a:r>
              <a:rPr lang="en-US" sz="1600" dirty="0">
                <a:solidFill>
                  <a:srgbClr val="A2A8AD"/>
                </a:solidFill>
                <a:latin typeface="+mj-lt"/>
                <a:ea typeface="Arial"/>
                <a:cs typeface="Arial"/>
                <a:sym typeface="Arial"/>
              </a:rPr>
              <a:t>9.8/10 </a:t>
            </a:r>
            <a:r>
              <a:rPr lang="en-US" sz="1600" dirty="0" err="1">
                <a:solidFill>
                  <a:srgbClr val="A2A8AD"/>
                </a:solidFill>
                <a:latin typeface="+mj-lt"/>
                <a:ea typeface="Arial"/>
                <a:cs typeface="Arial"/>
                <a:sym typeface="Arial"/>
              </a:rPr>
              <a:t>điểm</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đánh</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giá</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hài</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lòng</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từ</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khách</a:t>
            </a:r>
            <a:r>
              <a:rPr lang="en-US" sz="1600" dirty="0">
                <a:solidFill>
                  <a:srgbClr val="A2A8AD"/>
                </a:solidFill>
                <a:latin typeface="+mj-lt"/>
                <a:ea typeface="Arial"/>
                <a:cs typeface="Arial"/>
                <a:sym typeface="Arial"/>
              </a:rPr>
              <a:t> </a:t>
            </a:r>
            <a:r>
              <a:rPr lang="en-US" sz="1600" dirty="0" err="1">
                <a:solidFill>
                  <a:srgbClr val="A2A8AD"/>
                </a:solidFill>
                <a:latin typeface="+mj-lt"/>
                <a:ea typeface="Arial"/>
                <a:cs typeface="Arial"/>
                <a:sym typeface="Arial"/>
              </a:rPr>
              <a:t>hàng</a:t>
            </a:r>
            <a:r>
              <a:rPr lang="en-US" sz="1600" dirty="0">
                <a:solidFill>
                  <a:srgbClr val="A2A8AD"/>
                </a:solidFill>
                <a:latin typeface="+mj-lt"/>
                <a:ea typeface="Arial"/>
                <a:cs typeface="Arial"/>
                <a:sym typeface="Arial"/>
              </a:rPr>
              <a:t>.</a:t>
            </a:r>
          </a:p>
          <a:p>
            <a:pPr marL="271382" lvl="1" indent="-258685">
              <a:spcBef>
                <a:spcPts val="600"/>
              </a:spcBef>
              <a:buClr>
                <a:srgbClr val="7F7F7F"/>
              </a:buClr>
              <a:buSzPct val="100000"/>
              <a:buFont typeface="Arial"/>
              <a:buChar char="•"/>
            </a:pPr>
            <a:endParaRPr lang="en-US" sz="1600" dirty="0">
              <a:solidFill>
                <a:srgbClr val="A2A8AD"/>
              </a:solidFill>
              <a:latin typeface="+mj-lt"/>
              <a:ea typeface="Arial"/>
              <a:cs typeface="Arial"/>
              <a:sym typeface="Arial"/>
            </a:endParaRPr>
          </a:p>
        </p:txBody>
      </p:sp>
      <p:pic>
        <p:nvPicPr>
          <p:cNvPr id="32" name="Shape 949">
            <a:extLst>
              <a:ext uri="{FF2B5EF4-FFF2-40B4-BE49-F238E27FC236}">
                <a16:creationId xmlns:a16="http://schemas.microsoft.com/office/drawing/2014/main" xmlns="" id="{19D6E890-7B42-429D-B933-7326C59FF5FB}"/>
              </a:ext>
            </a:extLst>
          </p:cNvPr>
          <p:cNvPicPr preferRelativeResize="0">
            <a:picLocks noChangeAspect="1"/>
          </p:cNvPicPr>
          <p:nvPr/>
        </p:nvPicPr>
        <p:blipFill rotWithShape="1">
          <a:blip r:embed="rId3" cstate="screen">
            <a:alphaModFix/>
            <a:extLst>
              <a:ext uri="{28A0092B-C50C-407E-A947-70E740481C1C}">
                <a14:useLocalDpi xmlns:a14="http://schemas.microsoft.com/office/drawing/2010/main" val="0"/>
              </a:ext>
            </a:extLst>
          </a:blip>
          <a:srcRect/>
          <a:stretch/>
        </p:blipFill>
        <p:spPr>
          <a:xfrm>
            <a:off x="6229619" y="3042183"/>
            <a:ext cx="1829377" cy="480577"/>
          </a:xfrm>
          <a:prstGeom prst="rect">
            <a:avLst/>
          </a:prstGeom>
          <a:noFill/>
          <a:ln>
            <a:noFill/>
          </a:ln>
        </p:spPr>
      </p:pic>
      <p:pic>
        <p:nvPicPr>
          <p:cNvPr id="33" name="Shape 956">
            <a:extLst>
              <a:ext uri="{FF2B5EF4-FFF2-40B4-BE49-F238E27FC236}">
                <a16:creationId xmlns:a16="http://schemas.microsoft.com/office/drawing/2014/main" xmlns="" id="{1F0EC53C-7AB3-4D4C-846E-E6AADA6C7A97}"/>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val="0"/>
              </a:ext>
            </a:extLst>
          </a:blip>
          <a:srcRect/>
          <a:stretch/>
        </p:blipFill>
        <p:spPr>
          <a:xfrm>
            <a:off x="8869652" y="4797526"/>
            <a:ext cx="2550559" cy="819075"/>
          </a:xfrm>
          <a:prstGeom prst="rect">
            <a:avLst/>
          </a:prstGeom>
          <a:noFill/>
          <a:ln>
            <a:noFill/>
          </a:ln>
        </p:spPr>
      </p:pic>
      <p:pic>
        <p:nvPicPr>
          <p:cNvPr id="34" name="Picture 33">
            <a:extLst>
              <a:ext uri="{FF2B5EF4-FFF2-40B4-BE49-F238E27FC236}">
                <a16:creationId xmlns:a16="http://schemas.microsoft.com/office/drawing/2014/main" xmlns="" id="{532FA5D4-6979-460C-B2C3-38881DD7D94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869651" y="5725624"/>
            <a:ext cx="2584452" cy="768351"/>
          </a:xfrm>
          <a:prstGeom prst="rect">
            <a:avLst/>
          </a:prstGeom>
        </p:spPr>
      </p:pic>
      <p:pic>
        <p:nvPicPr>
          <p:cNvPr id="35" name="Shape 948">
            <a:extLst>
              <a:ext uri="{FF2B5EF4-FFF2-40B4-BE49-F238E27FC236}">
                <a16:creationId xmlns:a16="http://schemas.microsoft.com/office/drawing/2014/main" xmlns="" id="{6D59071C-9F3A-415B-88A0-18BD65775BEB}"/>
              </a:ext>
            </a:extLst>
          </p:cNvPr>
          <p:cNvPicPr preferRelativeResize="0">
            <a:picLocks noChangeAspect="1"/>
          </p:cNvPicPr>
          <p:nvPr/>
        </p:nvPicPr>
        <p:blipFill rotWithShape="1">
          <a:blip r:embed="rId6" cstate="screen">
            <a:alphaModFix/>
            <a:extLst>
              <a:ext uri="{28A0092B-C50C-407E-A947-70E740481C1C}">
                <a14:useLocalDpi xmlns:a14="http://schemas.microsoft.com/office/drawing/2010/main" val="0"/>
              </a:ext>
            </a:extLst>
          </a:blip>
          <a:srcRect/>
          <a:stretch/>
        </p:blipFill>
        <p:spPr>
          <a:xfrm>
            <a:off x="6229619" y="3703357"/>
            <a:ext cx="1829377" cy="498169"/>
          </a:xfrm>
          <a:prstGeom prst="rect">
            <a:avLst/>
          </a:prstGeom>
          <a:noFill/>
          <a:ln>
            <a:noFill/>
          </a:ln>
        </p:spPr>
      </p:pic>
      <p:pic>
        <p:nvPicPr>
          <p:cNvPr id="36" name="Picture 35">
            <a:extLst>
              <a:ext uri="{FF2B5EF4-FFF2-40B4-BE49-F238E27FC236}">
                <a16:creationId xmlns:a16="http://schemas.microsoft.com/office/drawing/2014/main" xmlns="" id="{C1D331E8-688C-4068-9A5D-2A1E2582120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229619" y="4382123"/>
            <a:ext cx="1675893" cy="494017"/>
          </a:xfrm>
          <a:prstGeom prst="rect">
            <a:avLst/>
          </a:prstGeom>
        </p:spPr>
      </p:pic>
      <p:pic>
        <p:nvPicPr>
          <p:cNvPr id="37" name="Picture 36">
            <a:extLst>
              <a:ext uri="{FF2B5EF4-FFF2-40B4-BE49-F238E27FC236}">
                <a16:creationId xmlns:a16="http://schemas.microsoft.com/office/drawing/2014/main" xmlns="" id="{1912E455-2B57-44A2-9327-7D95C839A0D8}"/>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869651" y="2867676"/>
            <a:ext cx="1197016" cy="824896"/>
          </a:xfrm>
          <a:prstGeom prst="rect">
            <a:avLst/>
          </a:prstGeom>
        </p:spPr>
      </p:pic>
      <p:pic>
        <p:nvPicPr>
          <p:cNvPr id="38" name="Picture 37">
            <a:extLst>
              <a:ext uri="{FF2B5EF4-FFF2-40B4-BE49-F238E27FC236}">
                <a16:creationId xmlns:a16="http://schemas.microsoft.com/office/drawing/2014/main" xmlns="" id="{A335D0BC-A2E4-4C2E-951F-5E52C3E5C5D3}"/>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869651" y="3751758"/>
            <a:ext cx="1978416" cy="882529"/>
          </a:xfrm>
          <a:prstGeom prst="rect">
            <a:avLst/>
          </a:prstGeom>
        </p:spPr>
      </p:pic>
      <p:pic>
        <p:nvPicPr>
          <p:cNvPr id="39" name="Picture 38">
            <a:extLst>
              <a:ext uri="{FF2B5EF4-FFF2-40B4-BE49-F238E27FC236}">
                <a16:creationId xmlns:a16="http://schemas.microsoft.com/office/drawing/2014/main" xmlns="" id="{9E59B606-39B3-4BC1-A888-8596804F9C23}"/>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417214" y="5071597"/>
            <a:ext cx="568800" cy="568800"/>
          </a:xfrm>
          <a:prstGeom prst="rect">
            <a:avLst/>
          </a:prstGeom>
        </p:spPr>
      </p:pic>
      <p:pic>
        <p:nvPicPr>
          <p:cNvPr id="40" name="Picture 39">
            <a:extLst>
              <a:ext uri="{FF2B5EF4-FFF2-40B4-BE49-F238E27FC236}">
                <a16:creationId xmlns:a16="http://schemas.microsoft.com/office/drawing/2014/main" xmlns="" id="{DD424EF1-779F-47EE-89A3-9E371FBEDD5A}"/>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229618" y="5123727"/>
            <a:ext cx="1024540" cy="464543"/>
          </a:xfrm>
          <a:prstGeom prst="rect">
            <a:avLst/>
          </a:prstGeom>
        </p:spPr>
      </p:pic>
      <p:pic>
        <p:nvPicPr>
          <p:cNvPr id="41" name="Picture 40">
            <a:extLst>
              <a:ext uri="{FF2B5EF4-FFF2-40B4-BE49-F238E27FC236}">
                <a16:creationId xmlns:a16="http://schemas.microsoft.com/office/drawing/2014/main" xmlns="" id="{D3697661-05B0-4334-ACEB-C0FF8B84E12D}"/>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229619" y="5745499"/>
            <a:ext cx="995645" cy="477910"/>
          </a:xfrm>
          <a:prstGeom prst="rect">
            <a:avLst/>
          </a:prstGeom>
        </p:spPr>
      </p:pic>
    </p:spTree>
    <p:extLst>
      <p:ext uri="{BB962C8B-B14F-4D97-AF65-F5344CB8AC3E}">
        <p14:creationId xmlns:p14="http://schemas.microsoft.com/office/powerpoint/2010/main" val="62468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511299"/>
          </a:xfrm>
        </p:spPr>
        <p:txBody>
          <a:bodyPr>
            <a:normAutofit/>
          </a:bodyPr>
          <a:lstStyle/>
          <a:p>
            <a:r>
              <a:rPr lang="en-US" sz="2800" cap="all" dirty="0">
                <a:solidFill>
                  <a:srgbClr val="A69448"/>
                </a:solidFill>
                <a:latin typeface="Arial"/>
                <a:ea typeface="+mn-ea"/>
                <a:cs typeface="Arial"/>
              </a:rPr>
              <a:t>Live Chat</a:t>
            </a:r>
          </a:p>
        </p:txBody>
      </p:sp>
      <p:pic>
        <p:nvPicPr>
          <p:cNvPr id="4" name="Picture 3"/>
          <p:cNvPicPr>
            <a:picLocks noChangeAspect="1"/>
          </p:cNvPicPr>
          <p:nvPr/>
        </p:nvPicPr>
        <p:blipFill>
          <a:blip r:embed="rId2"/>
          <a:stretch>
            <a:fillRect/>
          </a:stretch>
        </p:blipFill>
        <p:spPr>
          <a:xfrm>
            <a:off x="1777999" y="2959099"/>
            <a:ext cx="2385237" cy="1045047"/>
          </a:xfrm>
          <a:prstGeom prst="rect">
            <a:avLst/>
          </a:prstGeom>
        </p:spPr>
      </p:pic>
      <p:sp>
        <p:nvSpPr>
          <p:cNvPr id="5" name="&quot;No&quot; Symbol 4"/>
          <p:cNvSpPr/>
          <p:nvPr/>
        </p:nvSpPr>
        <p:spPr>
          <a:xfrm>
            <a:off x="838200" y="1418269"/>
            <a:ext cx="4412639" cy="4126706"/>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Callout 5"/>
          <p:cNvSpPr/>
          <p:nvPr/>
        </p:nvSpPr>
        <p:spPr>
          <a:xfrm>
            <a:off x="6946900" y="1752600"/>
            <a:ext cx="3962399" cy="2679700"/>
          </a:xfrm>
          <a:prstGeom prst="wedgeEllipseCallout">
            <a:avLst/>
          </a:prstGeom>
          <a:solidFill>
            <a:srgbClr val="B3A258"/>
          </a:solidFill>
          <a:ln>
            <a:solidFill>
              <a:srgbClr val="B3A258"/>
            </a:solidFill>
          </a:ln>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latin typeface="Arial" panose="020B0604020202020204" pitchFamily="34" charset="0"/>
                <a:cs typeface="Arial" panose="020B0604020202020204" pitchFamily="34" charset="0"/>
              </a:rPr>
              <a:t>Salesforce Live Chat</a:t>
            </a:r>
          </a:p>
        </p:txBody>
      </p:sp>
    </p:spTree>
    <p:extLst>
      <p:ext uri="{BB962C8B-B14F-4D97-AF65-F5344CB8AC3E}">
        <p14:creationId xmlns:p14="http://schemas.microsoft.com/office/powerpoint/2010/main" val="254870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39" y="0"/>
            <a:ext cx="11026260" cy="1325563"/>
          </a:xfrm>
        </p:spPr>
        <p:txBody>
          <a:bodyPr>
            <a:normAutofit/>
          </a:bodyPr>
          <a:lstStyle/>
          <a:p>
            <a:pPr algn="ctr"/>
            <a:r>
              <a:rPr lang="en-US" sz="2800" cap="all" dirty="0">
                <a:solidFill>
                  <a:srgbClr val="A69448"/>
                </a:solidFill>
                <a:latin typeface="Arial"/>
                <a:ea typeface="+mn-ea"/>
                <a:cs typeface="Arial"/>
              </a:rPr>
              <a:t>Live </a:t>
            </a:r>
            <a:r>
              <a:rPr lang="en-US" sz="2800" cap="all">
                <a:solidFill>
                  <a:srgbClr val="A69448"/>
                </a:solidFill>
                <a:latin typeface="Arial"/>
                <a:ea typeface="+mn-ea"/>
                <a:cs typeface="Arial"/>
              </a:rPr>
              <a:t>Chat trên </a:t>
            </a:r>
            <a:r>
              <a:rPr lang="en-US" sz="2800" cap="all" dirty="0">
                <a:solidFill>
                  <a:srgbClr val="A69448"/>
                </a:solidFill>
                <a:latin typeface="Arial"/>
                <a:ea typeface="+mn-ea"/>
                <a:cs typeface="Arial"/>
              </a:rPr>
              <a:t>www.anantaravacationclub.com </a:t>
            </a:r>
          </a:p>
        </p:txBody>
      </p:sp>
      <p:pic>
        <p:nvPicPr>
          <p:cNvPr id="4" name="Content Placeholder 3"/>
          <p:cNvPicPr>
            <a:picLocks noGrp="1" noChangeAspect="1"/>
          </p:cNvPicPr>
          <p:nvPr>
            <p:ph idx="1"/>
          </p:nvPr>
        </p:nvPicPr>
        <p:blipFill>
          <a:blip r:embed="rId3"/>
          <a:stretch>
            <a:fillRect/>
          </a:stretch>
        </p:blipFill>
        <p:spPr>
          <a:xfrm>
            <a:off x="1972078" y="1182342"/>
            <a:ext cx="8223383" cy="5350659"/>
          </a:xfrm>
          <a:prstGeom prst="rect">
            <a:avLst/>
          </a:prstGeom>
          <a:effectLst>
            <a:glow rad="127000">
              <a:schemeClr val="bg1">
                <a:lumMod val="50000"/>
              </a:schemeClr>
            </a:glow>
          </a:effectLst>
        </p:spPr>
      </p:pic>
    </p:spTree>
    <p:extLst>
      <p:ext uri="{BB962C8B-B14F-4D97-AF65-F5344CB8AC3E}">
        <p14:creationId xmlns:p14="http://schemas.microsoft.com/office/powerpoint/2010/main" val="3647371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410"/>
            <a:ext cx="10515600" cy="1325563"/>
          </a:xfrm>
        </p:spPr>
        <p:txBody>
          <a:bodyPr>
            <a:normAutofit/>
          </a:bodyPr>
          <a:lstStyle/>
          <a:p>
            <a:pPr algn="ctr"/>
            <a:r>
              <a:rPr lang="en-US" sz="2800" cap="all" dirty="0">
                <a:solidFill>
                  <a:srgbClr val="A69448"/>
                </a:solidFill>
                <a:latin typeface="Arial"/>
                <a:ea typeface="+mn-ea"/>
                <a:cs typeface="Arial"/>
              </a:rPr>
              <a:t>Live </a:t>
            </a:r>
            <a:r>
              <a:rPr lang="en-US" sz="2800" cap="all">
                <a:solidFill>
                  <a:srgbClr val="A69448"/>
                </a:solidFill>
                <a:latin typeface="Arial"/>
                <a:ea typeface="+mn-ea"/>
                <a:cs typeface="Arial"/>
              </a:rPr>
              <a:t>Chat trên ứng dụng iVacation</a:t>
            </a:r>
            <a:endParaRPr lang="en-US" sz="2800" cap="all" dirty="0">
              <a:solidFill>
                <a:srgbClr val="A69448"/>
              </a:solidFill>
              <a:latin typeface="Arial"/>
              <a:ea typeface="+mn-ea"/>
              <a:cs typeface="Arial"/>
            </a:endParaRPr>
          </a:p>
        </p:txBody>
      </p:sp>
      <p:pic>
        <p:nvPicPr>
          <p:cNvPr id="9" name="Picture 8"/>
          <p:cNvPicPr>
            <a:picLocks noChangeAspect="1"/>
          </p:cNvPicPr>
          <p:nvPr/>
        </p:nvPicPr>
        <p:blipFill>
          <a:blip r:embed="rId3"/>
          <a:stretch>
            <a:fillRect/>
          </a:stretch>
        </p:blipFill>
        <p:spPr>
          <a:xfrm>
            <a:off x="7959079" y="1336907"/>
            <a:ext cx="4111554" cy="5244119"/>
          </a:xfrm>
          <a:prstGeom prst="rect">
            <a:avLst/>
          </a:prstGeom>
          <a:effectLst>
            <a:softEdge rad="38100"/>
          </a:effectLst>
        </p:spPr>
      </p:pic>
      <p:pic>
        <p:nvPicPr>
          <p:cNvPr id="10" name="Picture 9"/>
          <p:cNvPicPr>
            <a:picLocks noChangeAspect="1"/>
          </p:cNvPicPr>
          <p:nvPr/>
        </p:nvPicPr>
        <p:blipFill>
          <a:blip r:embed="rId4"/>
          <a:stretch>
            <a:fillRect/>
          </a:stretch>
        </p:blipFill>
        <p:spPr>
          <a:xfrm>
            <a:off x="79992" y="1336907"/>
            <a:ext cx="3957176" cy="5244119"/>
          </a:xfrm>
          <a:prstGeom prst="rect">
            <a:avLst/>
          </a:prstGeom>
          <a:effectLst>
            <a:softEdge rad="38100"/>
          </a:effectLst>
        </p:spPr>
      </p:pic>
      <p:pic>
        <p:nvPicPr>
          <p:cNvPr id="11" name="Picture 10"/>
          <p:cNvPicPr>
            <a:picLocks noChangeAspect="1"/>
          </p:cNvPicPr>
          <p:nvPr/>
        </p:nvPicPr>
        <p:blipFill>
          <a:blip r:embed="rId5"/>
          <a:stretch>
            <a:fillRect/>
          </a:stretch>
        </p:blipFill>
        <p:spPr>
          <a:xfrm>
            <a:off x="365760" y="491983"/>
            <a:ext cx="1836758" cy="550638"/>
          </a:xfrm>
          <a:prstGeom prst="rect">
            <a:avLst/>
          </a:prstGeom>
        </p:spPr>
      </p:pic>
      <p:pic>
        <p:nvPicPr>
          <p:cNvPr id="12" name="Picture 11"/>
          <p:cNvPicPr>
            <a:picLocks noChangeAspect="1"/>
          </p:cNvPicPr>
          <p:nvPr/>
        </p:nvPicPr>
        <p:blipFill>
          <a:blip r:embed="rId6"/>
          <a:stretch>
            <a:fillRect/>
          </a:stretch>
        </p:blipFill>
        <p:spPr>
          <a:xfrm>
            <a:off x="10014856" y="495891"/>
            <a:ext cx="1720417" cy="546730"/>
          </a:xfrm>
          <a:prstGeom prst="rect">
            <a:avLst/>
          </a:prstGeom>
        </p:spPr>
      </p:pic>
      <p:pic>
        <p:nvPicPr>
          <p:cNvPr id="15" name="Picture 14"/>
          <p:cNvPicPr>
            <a:picLocks noChangeAspect="1"/>
          </p:cNvPicPr>
          <p:nvPr/>
        </p:nvPicPr>
        <p:blipFill>
          <a:blip r:embed="rId7"/>
          <a:stretch>
            <a:fillRect/>
          </a:stretch>
        </p:blipFill>
        <p:spPr>
          <a:xfrm>
            <a:off x="4037168" y="1336907"/>
            <a:ext cx="3921911" cy="5244119"/>
          </a:xfrm>
          <a:prstGeom prst="rect">
            <a:avLst/>
          </a:prstGeom>
          <a:effectLst>
            <a:softEdge rad="38100"/>
          </a:effectLst>
        </p:spPr>
      </p:pic>
    </p:spTree>
    <p:extLst>
      <p:ext uri="{BB962C8B-B14F-4D97-AF65-F5344CB8AC3E}">
        <p14:creationId xmlns:p14="http://schemas.microsoft.com/office/powerpoint/2010/main" val="35750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cap="all">
                <a:solidFill>
                  <a:srgbClr val="A69448"/>
                </a:solidFill>
                <a:latin typeface="Arial"/>
                <a:ea typeface="+mn-ea"/>
                <a:cs typeface="Arial"/>
              </a:rPr>
              <a:t>L</a:t>
            </a:r>
            <a:r>
              <a:rPr lang="vi-VN" sz="2800" cap="all">
                <a:solidFill>
                  <a:srgbClr val="A69448"/>
                </a:solidFill>
                <a:latin typeface="Arial"/>
                <a:ea typeface="+mn-ea"/>
                <a:cs typeface="Arial"/>
              </a:rPr>
              <a:t>ư</a:t>
            </a:r>
            <a:r>
              <a:rPr lang="en-US" sz="2800" cap="all">
                <a:solidFill>
                  <a:srgbClr val="A69448"/>
                </a:solidFill>
                <a:latin typeface="Arial"/>
                <a:ea typeface="+mn-ea"/>
                <a:cs typeface="Arial"/>
              </a:rPr>
              <a:t>ợng tải về của ứng dụng </a:t>
            </a:r>
            <a:r>
              <a:rPr lang="en-US" sz="2800" cap="all" err="1">
                <a:solidFill>
                  <a:srgbClr val="A69448"/>
                </a:solidFill>
                <a:latin typeface="Arial"/>
                <a:ea typeface="+mn-ea"/>
                <a:cs typeface="Arial"/>
              </a:rPr>
              <a:t>iVacation</a:t>
            </a:r>
            <a:r>
              <a:rPr lang="en-US" sz="2800" cap="all">
                <a:solidFill>
                  <a:srgbClr val="A69448"/>
                </a:solidFill>
                <a:latin typeface="Arial"/>
                <a:ea typeface="+mn-ea"/>
                <a:cs typeface="Arial"/>
              </a:rPr>
              <a:t> trên </a:t>
            </a:r>
            <a:r>
              <a:rPr lang="en-US" sz="2800" cap="all" dirty="0">
                <a:solidFill>
                  <a:srgbClr val="A69448"/>
                </a:solidFill>
                <a:latin typeface="Arial"/>
                <a:ea typeface="+mn-ea"/>
                <a:cs typeface="Arial"/>
              </a:rPr>
              <a:t>Apple Store</a:t>
            </a:r>
          </a:p>
        </p:txBody>
      </p:sp>
      <p:sp>
        <p:nvSpPr>
          <p:cNvPr id="9" name="TextBox 8"/>
          <p:cNvSpPr txBox="1"/>
          <p:nvPr/>
        </p:nvSpPr>
        <p:spPr>
          <a:xfrm>
            <a:off x="372980" y="3454665"/>
            <a:ext cx="6677526" cy="707886"/>
          </a:xfrm>
          <a:prstGeom prst="rect">
            <a:avLst/>
          </a:prstGeom>
          <a:noFill/>
          <a:effectLst>
            <a:outerShdw blurRad="50800" dist="50800" dir="5400000" algn="ctr" rotWithShape="0">
              <a:schemeClr val="bg1"/>
            </a:outerShdw>
            <a:reflection blurRad="6350" stA="66000" endPos="90000" dir="5400000" sy="-100000" algn="bl" rotWithShape="0"/>
          </a:effectLst>
        </p:spPr>
        <p:txBody>
          <a:bodyPr wrap="square" rtlCol="0">
            <a:spAutoFit/>
          </a:bodyPr>
          <a:lstStyle/>
          <a:p>
            <a:pPr algn="ctr"/>
            <a:r>
              <a:rPr lang="en-US" sz="4000" cap="all" dirty="0">
                <a:solidFill>
                  <a:srgbClr val="A69448"/>
                </a:solidFill>
                <a:latin typeface="Arial"/>
                <a:cs typeface="Arial"/>
              </a:rPr>
              <a:t>650</a:t>
            </a:r>
            <a:r>
              <a:rPr lang="en-US" sz="4000" cap="all">
                <a:solidFill>
                  <a:srgbClr val="A69448"/>
                </a:solidFill>
                <a:latin typeface="Arial"/>
                <a:cs typeface="Arial"/>
              </a:rPr>
              <a:t>% tăng tr</a:t>
            </a:r>
            <a:r>
              <a:rPr lang="vi-VN" sz="4000" cap="all">
                <a:solidFill>
                  <a:srgbClr val="A69448"/>
                </a:solidFill>
                <a:latin typeface="Arial"/>
                <a:cs typeface="Arial"/>
              </a:rPr>
              <a:t>ư</a:t>
            </a:r>
            <a:r>
              <a:rPr lang="en-US" sz="4000" cap="all">
                <a:solidFill>
                  <a:srgbClr val="A69448"/>
                </a:solidFill>
                <a:latin typeface="Arial"/>
                <a:cs typeface="Arial"/>
              </a:rPr>
              <a:t>ởng</a:t>
            </a:r>
            <a:r>
              <a:rPr lang="en-US" dirty="0"/>
              <a:t>	</a:t>
            </a:r>
          </a:p>
        </p:txBody>
      </p:sp>
      <p:pic>
        <p:nvPicPr>
          <p:cNvPr id="10" name="Picture 9"/>
          <p:cNvPicPr>
            <a:picLocks noChangeAspect="1"/>
          </p:cNvPicPr>
          <p:nvPr/>
        </p:nvPicPr>
        <p:blipFill>
          <a:blip r:embed="rId3"/>
          <a:stretch>
            <a:fillRect/>
          </a:stretch>
        </p:blipFill>
        <p:spPr>
          <a:xfrm>
            <a:off x="6202280" y="2182231"/>
            <a:ext cx="5297154" cy="3960641"/>
          </a:xfrm>
          <a:prstGeom prst="rect">
            <a:avLst/>
          </a:prstGeom>
        </p:spPr>
      </p:pic>
    </p:spTree>
    <p:extLst>
      <p:ext uri="{BB962C8B-B14F-4D97-AF65-F5344CB8AC3E}">
        <p14:creationId xmlns:p14="http://schemas.microsoft.com/office/powerpoint/2010/main" val="312805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cap="all" dirty="0">
                <a:solidFill>
                  <a:srgbClr val="A69448"/>
                </a:solidFill>
                <a:latin typeface="Arial"/>
                <a:ea typeface="+mn-ea"/>
                <a:cs typeface="Arial"/>
              </a:rPr>
              <a:t>Live </a:t>
            </a:r>
            <a:r>
              <a:rPr lang="en-US" sz="2800" cap="all">
                <a:solidFill>
                  <a:srgbClr val="A69448"/>
                </a:solidFill>
                <a:latin typeface="Arial"/>
                <a:ea typeface="+mn-ea"/>
                <a:cs typeface="Arial"/>
              </a:rPr>
              <a:t>Chats phát triển qua từng tháng</a:t>
            </a:r>
            <a:endParaRPr lang="en-US" sz="2800" cap="all" dirty="0">
              <a:solidFill>
                <a:srgbClr val="A69448"/>
              </a:solidFill>
              <a:latin typeface="Arial"/>
              <a:ea typeface="+mn-ea"/>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3152255598"/>
              </p:ext>
            </p:extLst>
          </p:nvPr>
        </p:nvGraphicFramePr>
        <p:xfrm>
          <a:off x="423333" y="1410493"/>
          <a:ext cx="8568266" cy="5185040"/>
        </p:xfrm>
        <a:graphic>
          <a:graphicData uri="http://schemas.openxmlformats.org/drawingml/2006/chart">
            <c:chart xmlns:c="http://schemas.openxmlformats.org/drawingml/2006/chart" xmlns:r="http://schemas.openxmlformats.org/officeDocument/2006/relationships" r:id="rId3"/>
          </a:graphicData>
        </a:graphic>
      </p:graphicFrame>
      <p:sp>
        <p:nvSpPr>
          <p:cNvPr id="3" name="Right Arrow 2"/>
          <p:cNvSpPr/>
          <p:nvPr/>
        </p:nvSpPr>
        <p:spPr>
          <a:xfrm rot="16200000">
            <a:off x="8464550" y="2940050"/>
            <a:ext cx="3302000" cy="1689100"/>
          </a:xfrm>
          <a:prstGeom prst="rightArrow">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32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122"/>
            <a:ext cx="10515600" cy="963907"/>
          </a:xfrm>
        </p:spPr>
        <p:txBody>
          <a:bodyPr>
            <a:normAutofit/>
          </a:bodyPr>
          <a:lstStyle/>
          <a:p>
            <a:pPr algn="ctr"/>
            <a:r>
              <a:rPr lang="en-US" sz="2800" cap="all">
                <a:solidFill>
                  <a:srgbClr val="A69448"/>
                </a:solidFill>
                <a:latin typeface="Arial"/>
                <a:ea typeface="+mn-ea"/>
                <a:cs typeface="Arial"/>
              </a:rPr>
              <a:t>Customer feedback – phản hồi khách hàng</a:t>
            </a:r>
            <a:endParaRPr lang="en-US" sz="2800" cap="all" dirty="0">
              <a:solidFill>
                <a:srgbClr val="A69448"/>
              </a:solidFill>
              <a:latin typeface="Arial"/>
              <a:ea typeface="+mn-ea"/>
              <a:cs typeface="Arial"/>
            </a:endParaRPr>
          </a:p>
        </p:txBody>
      </p:sp>
      <p:graphicFrame>
        <p:nvGraphicFramePr>
          <p:cNvPr id="6" name="Chart 5"/>
          <p:cNvGraphicFramePr>
            <a:graphicFrameLocks/>
          </p:cNvGraphicFramePr>
          <p:nvPr>
            <p:extLst>
              <p:ext uri="{D42A27DB-BD31-4B8C-83A1-F6EECF244321}">
                <p14:modId xmlns:p14="http://schemas.microsoft.com/office/powerpoint/2010/main" val="3019070596"/>
              </p:ext>
            </p:extLst>
          </p:nvPr>
        </p:nvGraphicFramePr>
        <p:xfrm>
          <a:off x="6132092" y="1684421"/>
          <a:ext cx="5706982" cy="35456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7543800" y="5214468"/>
            <a:ext cx="3236495" cy="584775"/>
          </a:xfrm>
          <a:prstGeom prst="rect">
            <a:avLst/>
          </a:prstGeom>
          <a:noFill/>
        </p:spPr>
        <p:txBody>
          <a:bodyPr wrap="square" rtlCol="0">
            <a:spAutoFit/>
          </a:bodyPr>
          <a:lstStyle/>
          <a:p>
            <a:r>
              <a:rPr lang="en-US" sz="3200" dirty="0">
                <a:solidFill>
                  <a:srgbClr val="B3A258"/>
                </a:solidFill>
                <a:effectLst>
                  <a:reflection stA="80000" endPos="65000" dist="76200" dir="5400000" sy="-100000" algn="bl" rotWithShape="0"/>
                </a:effectLst>
                <a:latin typeface="Arial" panose="020B0604020202020204" pitchFamily="34" charset="0"/>
                <a:ea typeface="+mj-ea"/>
                <a:cs typeface="Arial" panose="020B0604020202020204" pitchFamily="34" charset="0"/>
              </a:rPr>
              <a:t>94</a:t>
            </a:r>
            <a:r>
              <a:rPr lang="en-US" sz="3200">
                <a:solidFill>
                  <a:srgbClr val="B3A258"/>
                </a:solidFill>
                <a:effectLst>
                  <a:reflection stA="80000" endPos="65000" dist="76200" dir="5400000" sy="-100000" algn="bl" rotWithShape="0"/>
                </a:effectLst>
                <a:latin typeface="Arial" panose="020B0604020202020204" pitchFamily="34" charset="0"/>
                <a:ea typeface="+mj-ea"/>
                <a:cs typeface="Arial" panose="020B0604020202020204" pitchFamily="34" charset="0"/>
              </a:rPr>
              <a:t>% HÀI LÒNG</a:t>
            </a:r>
            <a:endParaRPr lang="en-US" sz="3200" dirty="0">
              <a:solidFill>
                <a:srgbClr val="B3A258"/>
              </a:solidFill>
              <a:effectLst>
                <a:reflection stA="80000" endPos="65000" dist="76200" dir="5400000" sy="-100000" algn="bl" rotWithShape="0"/>
              </a:effectLst>
              <a:latin typeface="Arial" panose="020B0604020202020204" pitchFamily="34" charset="0"/>
              <a:ea typeface="+mj-ea"/>
              <a:cs typeface="Arial" panose="020B0604020202020204" pitchFamily="34" charset="0"/>
            </a:endParaRPr>
          </a:p>
        </p:txBody>
      </p:sp>
      <p:sp>
        <p:nvSpPr>
          <p:cNvPr id="9" name="TextBox 8"/>
          <p:cNvSpPr txBox="1"/>
          <p:nvPr/>
        </p:nvSpPr>
        <p:spPr>
          <a:xfrm>
            <a:off x="272713" y="2128343"/>
            <a:ext cx="5859379" cy="1231106"/>
          </a:xfrm>
          <a:prstGeom prst="rect">
            <a:avLst/>
          </a:prstGeom>
          <a:noFill/>
        </p:spPr>
        <p:txBody>
          <a:bodyPr wrap="square" rtlCol="0">
            <a:spAutoFit/>
          </a:bodyPr>
          <a:lstStyle/>
          <a:p>
            <a:pPr algn="just"/>
            <a:r>
              <a:rPr lang="vi-VN" i="1" dirty="0">
                <a:cs typeface="Arial" panose="020B0604020202020204" pitchFamily="34" charset="0"/>
              </a:rPr>
              <a:t>"Hỗ trợ dịch vụ khách hàng tuyệt vời. </a:t>
            </a:r>
            <a:r>
              <a:rPr lang="en-US" sz="2000" i="1" dirty="0" err="1" smtClean="0">
                <a:cs typeface="Arial" panose="020B0604020202020204" pitchFamily="34" charset="0"/>
              </a:rPr>
              <a:t>Ứng</a:t>
            </a:r>
            <a:r>
              <a:rPr lang="en-US" sz="2000" i="1" dirty="0" smtClean="0">
                <a:cs typeface="Arial" panose="020B0604020202020204" pitchFamily="34" charset="0"/>
              </a:rPr>
              <a:t> </a:t>
            </a:r>
            <a:r>
              <a:rPr lang="en-US" sz="2000" i="1" dirty="0" err="1" smtClean="0">
                <a:cs typeface="Arial" panose="020B0604020202020204" pitchFamily="34" charset="0"/>
              </a:rPr>
              <a:t>dụng</a:t>
            </a:r>
            <a:r>
              <a:rPr lang="en-US" sz="2000" i="1" dirty="0" smtClean="0">
                <a:cs typeface="Arial" panose="020B0604020202020204" pitchFamily="34" charset="0"/>
              </a:rPr>
              <a:t> </a:t>
            </a:r>
            <a:r>
              <a:rPr lang="vi-VN" i="1" dirty="0" smtClean="0">
                <a:cs typeface="Arial" panose="020B0604020202020204" pitchFamily="34" charset="0"/>
              </a:rPr>
              <a:t>hoạt </a:t>
            </a:r>
            <a:r>
              <a:rPr lang="vi-VN" i="1" dirty="0">
                <a:cs typeface="Arial" panose="020B0604020202020204" pitchFamily="34" charset="0"/>
              </a:rPr>
              <a:t>động với phản ứng ngay lập tức, sau đó gọi điện thoại để truyền thông hiệu quả hơn và câu hỏi được trả lời ngay lập tức. Xuất sắc."</a:t>
            </a:r>
            <a:endParaRPr lang="en-US" i="1" dirty="0">
              <a:latin typeface="Arial" panose="020B0604020202020204" pitchFamily="34" charset="0"/>
              <a:cs typeface="Arial" panose="020B0604020202020204" pitchFamily="34" charset="0"/>
            </a:endParaRPr>
          </a:p>
        </p:txBody>
      </p:sp>
      <p:sp>
        <p:nvSpPr>
          <p:cNvPr id="10" name="TextBox 9"/>
          <p:cNvSpPr txBox="1"/>
          <p:nvPr/>
        </p:nvSpPr>
        <p:spPr>
          <a:xfrm>
            <a:off x="356933" y="4306788"/>
            <a:ext cx="5690937" cy="1200329"/>
          </a:xfrm>
          <a:prstGeom prst="rect">
            <a:avLst/>
          </a:prstGeom>
          <a:noFill/>
        </p:spPr>
        <p:txBody>
          <a:bodyPr wrap="square" rtlCol="0">
            <a:spAutoFit/>
          </a:bodyPr>
          <a:lstStyle/>
          <a:p>
            <a:pPr algn="just"/>
            <a:r>
              <a:rPr lang="en-US" i="1" dirty="0">
                <a:latin typeface="Arial" panose="020B0604020202020204" pitchFamily="34" charset="0"/>
                <a:cs typeface="Arial" panose="020B0604020202020204" pitchFamily="34" charset="0"/>
              </a:rPr>
              <a:t>”</a:t>
            </a:r>
            <a:r>
              <a:rPr lang="en-US" i="1" dirty="0" err="1">
                <a:latin typeface="Arial" panose="020B0604020202020204" pitchFamily="34" charset="0"/>
                <a:cs typeface="Arial" panose="020B0604020202020204" pitchFamily="34" charset="0"/>
              </a:rPr>
              <a:t>Tôi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trao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đổi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với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ng</a:t>
            </a:r>
            <a:r>
              <a:rPr lang="vi-VN" i="1" dirty="0">
                <a:latin typeface="Arial" panose="020B0604020202020204" pitchFamily="34" charset="0"/>
                <a:cs typeface="Arial" panose="020B0604020202020204" pitchFamily="34" charset="0"/>
              </a:rPr>
              <a:t>ư</a:t>
            </a:r>
            <a:r>
              <a:rPr lang="en-US" i="1" dirty="0" err="1">
                <a:latin typeface="Arial" panose="020B0604020202020204" pitchFamily="34" charset="0"/>
                <a:cs typeface="Arial" panose="020B0604020202020204" pitchFamily="34" charset="0"/>
              </a:rPr>
              <a:t>ời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đại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diện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của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bạn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Cliffton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trên</a:t>
            </a:r>
            <a:r>
              <a:rPr lang="en-US" i="1" dirty="0">
                <a:latin typeface="Arial" panose="020B0604020202020204" pitchFamily="34" charset="0"/>
                <a:cs typeface="Arial" panose="020B0604020202020204" pitchFamily="34" charset="0"/>
              </a:rPr>
              <a:t> web chat client. </a:t>
            </a:r>
            <a:r>
              <a:rPr lang="en-US" i="1" dirty="0" err="1" smtClean="0">
                <a:latin typeface="Arial" panose="020B0604020202020204" pitchFamily="34" charset="0"/>
                <a:cs typeface="Arial" panose="020B0604020202020204" pitchFamily="34" charset="0"/>
              </a:rPr>
              <a:t>Sự</a:t>
            </a:r>
            <a:r>
              <a:rPr lang="en-US" i="1" dirty="0" smtClean="0">
                <a:latin typeface="Arial" panose="020B0604020202020204" pitchFamily="34" charset="0"/>
                <a:cs typeface="Arial" panose="020B0604020202020204" pitchFamily="34" charset="0"/>
              </a:rPr>
              <a:t> </a:t>
            </a:r>
            <a:r>
              <a:rPr lang="en-US" i="1" dirty="0" err="1" smtClean="0">
                <a:latin typeface="Arial" panose="020B0604020202020204" pitchFamily="34" charset="0"/>
                <a:cs typeface="Arial" panose="020B0604020202020204" pitchFamily="34" charset="0"/>
              </a:rPr>
              <a:t>trợ</a:t>
            </a:r>
            <a:r>
              <a:rPr lang="en-US" i="1" dirty="0" smtClean="0">
                <a:latin typeface="Arial" panose="020B0604020202020204" pitchFamily="34" charset="0"/>
                <a:cs typeface="Arial" panose="020B0604020202020204" pitchFamily="34" charset="0"/>
              </a:rPr>
              <a:t> </a:t>
            </a:r>
            <a:r>
              <a:rPr lang="en-US" i="1" dirty="0" err="1" smtClean="0">
                <a:latin typeface="Arial" panose="020B0604020202020204" pitchFamily="34" charset="0"/>
                <a:cs typeface="Arial" panose="020B0604020202020204" pitchFamily="34" charset="0"/>
              </a:rPr>
              <a:t>giúp</a:t>
            </a:r>
            <a:r>
              <a:rPr lang="en-US" i="1" dirty="0" smtClean="0">
                <a:latin typeface="Arial" panose="020B0604020202020204" pitchFamily="34" charset="0"/>
                <a:cs typeface="Arial" panose="020B0604020202020204" pitchFamily="34" charset="0"/>
              </a:rPr>
              <a:t> </a:t>
            </a:r>
            <a:r>
              <a:rPr lang="en-US" i="1" dirty="0" err="1" smtClean="0">
                <a:latin typeface="Arial" panose="020B0604020202020204" pitchFamily="34" charset="0"/>
                <a:cs typeface="Arial" panose="020B0604020202020204" pitchFamily="34" charset="0"/>
              </a:rPr>
              <a:t>từ</a:t>
            </a:r>
            <a:r>
              <a:rPr lang="en-US" i="1" dirty="0" smtClean="0">
                <a:latin typeface="Arial" panose="020B0604020202020204" pitchFamily="34" charset="0"/>
                <a:cs typeface="Arial" panose="020B0604020202020204" pitchFamily="34" charset="0"/>
              </a:rPr>
              <a:t> </a:t>
            </a:r>
            <a:r>
              <a:rPr lang="en-US" i="1" dirty="0" err="1" smtClean="0">
                <a:latin typeface="Arial" panose="020B0604020202020204" pitchFamily="34" charset="0"/>
                <a:cs typeface="Arial" panose="020B0604020202020204" pitchFamily="34" charset="0"/>
              </a:rPr>
              <a:t>anh</a:t>
            </a:r>
            <a:r>
              <a:rPr lang="en-US" i="1" dirty="0" smtClean="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ta </a:t>
            </a:r>
            <a:r>
              <a:rPr lang="en-US" i="1" dirty="0" err="1" smtClean="0">
                <a:latin typeface="Arial" panose="020B0604020202020204" pitchFamily="34" charset="0"/>
                <a:cs typeface="Arial" panose="020B0604020202020204" pitchFamily="34" charset="0"/>
              </a:rPr>
              <a:t>rất</a:t>
            </a:r>
            <a:r>
              <a:rPr lang="en-US" i="1" dirty="0" smtClean="0">
                <a:latin typeface="Arial" panose="020B0604020202020204" pitchFamily="34" charset="0"/>
                <a:cs typeface="Arial" panose="020B0604020202020204" pitchFamily="34" charset="0"/>
              </a:rPr>
              <a:t> </a:t>
            </a:r>
            <a:r>
              <a:rPr lang="en-US" i="1" dirty="0" err="1" smtClean="0">
                <a:latin typeface="Arial" panose="020B0604020202020204" pitchFamily="34" charset="0"/>
                <a:cs typeface="Arial" panose="020B0604020202020204" pitchFamily="34" charset="0"/>
              </a:rPr>
              <a:t>hữu</a:t>
            </a:r>
            <a:r>
              <a:rPr lang="en-US" i="1" dirty="0" smtClean="0">
                <a:latin typeface="Arial" panose="020B0604020202020204" pitchFamily="34" charset="0"/>
                <a:cs typeface="Arial" panose="020B0604020202020204" pitchFamily="34" charset="0"/>
              </a:rPr>
              <a:t> </a:t>
            </a:r>
            <a:r>
              <a:rPr lang="en-US" i="1" dirty="0" err="1" smtClean="0">
                <a:latin typeface="Arial" panose="020B0604020202020204" pitchFamily="34" charset="0"/>
                <a:cs typeface="Arial" panose="020B0604020202020204" pitchFamily="34" charset="0"/>
              </a:rPr>
              <a:t>ích</a:t>
            </a:r>
            <a:r>
              <a:rPr lang="en-US" i="1" dirty="0" smtClean="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và</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giải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quyết</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vấn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đề</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đặt</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chỗ</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của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tôi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gần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nh</a:t>
            </a:r>
            <a:r>
              <a:rPr lang="vi-VN" i="1" dirty="0">
                <a:latin typeface="Arial" panose="020B0604020202020204" pitchFamily="34" charset="0"/>
                <a:cs typeface="Arial" panose="020B0604020202020204" pitchFamily="34" charset="0"/>
              </a:rPr>
              <a:t>ư</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ngay</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tức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thì</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6000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cap="all" dirty="0">
                <a:solidFill>
                  <a:srgbClr val="A69448"/>
                </a:solidFill>
                <a:latin typeface="Arial"/>
                <a:ea typeface="+mn-ea"/>
                <a:cs typeface="Arial"/>
              </a:rPr>
              <a:t>Call back requests online – </a:t>
            </a:r>
            <a:r>
              <a:rPr lang="en-US" sz="2800" cap="all" dirty="0" smtClean="0">
                <a:solidFill>
                  <a:srgbClr val="A69448"/>
                </a:solidFill>
                <a:latin typeface="Arial"/>
                <a:ea typeface="+mn-ea"/>
                <a:cs typeface="Arial"/>
              </a:rPr>
              <a:t/>
            </a:r>
            <a:br>
              <a:rPr lang="en-US" sz="2800" cap="all" dirty="0" smtClean="0">
                <a:solidFill>
                  <a:srgbClr val="A69448"/>
                </a:solidFill>
                <a:latin typeface="Arial"/>
                <a:ea typeface="+mn-ea"/>
                <a:cs typeface="Arial"/>
              </a:rPr>
            </a:br>
            <a:r>
              <a:rPr lang="en-US" sz="2800" cap="all" dirty="0" err="1" smtClean="0">
                <a:solidFill>
                  <a:srgbClr val="A69448"/>
                </a:solidFill>
                <a:latin typeface="Arial"/>
                <a:ea typeface="+mn-ea"/>
                <a:cs typeface="Arial"/>
              </a:rPr>
              <a:t>Phản</a:t>
            </a:r>
            <a:r>
              <a:rPr lang="en-US" sz="2800" cap="all" dirty="0" smtClean="0">
                <a:solidFill>
                  <a:srgbClr val="A69448"/>
                </a:solidFill>
                <a:latin typeface="Arial"/>
                <a:ea typeface="+mn-ea"/>
                <a:cs typeface="Arial"/>
              </a:rPr>
              <a:t> </a:t>
            </a:r>
            <a:r>
              <a:rPr lang="en-US" sz="2800" cap="all" dirty="0" err="1">
                <a:solidFill>
                  <a:srgbClr val="A69448"/>
                </a:solidFill>
                <a:latin typeface="Arial"/>
                <a:ea typeface="+mn-ea"/>
                <a:cs typeface="Arial"/>
              </a:rPr>
              <a:t>hồi</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yêu</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cầu</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trực</a:t>
            </a:r>
            <a:r>
              <a:rPr lang="en-US" sz="2800" cap="all" dirty="0">
                <a:solidFill>
                  <a:srgbClr val="A69448"/>
                </a:solidFill>
                <a:latin typeface="Arial"/>
                <a:ea typeface="+mn-ea"/>
                <a:cs typeface="Arial"/>
              </a:rPr>
              <a:t> </a:t>
            </a:r>
            <a:r>
              <a:rPr lang="en-US" sz="2800" cap="all" dirty="0" err="1">
                <a:solidFill>
                  <a:srgbClr val="A69448"/>
                </a:solidFill>
                <a:latin typeface="Arial"/>
                <a:ea typeface="+mn-ea"/>
                <a:cs typeface="Arial"/>
              </a:rPr>
              <a:t>tuyến</a:t>
            </a:r>
            <a:endParaRPr lang="en-US" sz="2800" cap="all" dirty="0">
              <a:solidFill>
                <a:srgbClr val="A69448"/>
              </a:solidFill>
              <a:latin typeface="Arial"/>
              <a:ea typeface="+mn-ea"/>
              <a:cs typeface="Arial"/>
            </a:endParaRPr>
          </a:p>
        </p:txBody>
      </p:sp>
      <p:pic>
        <p:nvPicPr>
          <p:cNvPr id="4" name="Picture 3"/>
          <p:cNvPicPr>
            <a:picLocks noChangeAspect="1"/>
          </p:cNvPicPr>
          <p:nvPr/>
        </p:nvPicPr>
        <p:blipFill>
          <a:blip r:embed="rId2"/>
          <a:stretch>
            <a:fillRect/>
          </a:stretch>
        </p:blipFill>
        <p:spPr>
          <a:xfrm>
            <a:off x="2887328" y="1414211"/>
            <a:ext cx="6657975" cy="4895850"/>
          </a:xfrm>
          <a:prstGeom prst="rect">
            <a:avLst/>
          </a:prstGeom>
        </p:spPr>
      </p:pic>
    </p:spTree>
    <p:extLst>
      <p:ext uri="{BB962C8B-B14F-4D97-AF65-F5344CB8AC3E}">
        <p14:creationId xmlns:p14="http://schemas.microsoft.com/office/powerpoint/2010/main" val="128472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82728"/>
          </a:xfrm>
        </p:spPr>
        <p:txBody>
          <a:bodyPr>
            <a:normAutofit/>
          </a:bodyPr>
          <a:lstStyle/>
          <a:p>
            <a:r>
              <a:rPr lang="en-US" sz="3600" dirty="0">
                <a:solidFill>
                  <a:srgbClr val="B3A258"/>
                </a:solidFill>
                <a:latin typeface="Arial"/>
                <a:ea typeface="+mn-ea"/>
                <a:cs typeface="+mn-cs"/>
              </a:rPr>
              <a:t>DASHBOARDS</a:t>
            </a:r>
          </a:p>
        </p:txBody>
      </p:sp>
      <p:pic>
        <p:nvPicPr>
          <p:cNvPr id="4" name="Content Placeholder 3"/>
          <p:cNvPicPr>
            <a:picLocks noGrp="1" noChangeAspect="1"/>
          </p:cNvPicPr>
          <p:nvPr>
            <p:ph idx="1"/>
          </p:nvPr>
        </p:nvPicPr>
        <p:blipFill>
          <a:blip r:embed="rId2"/>
          <a:stretch>
            <a:fillRect/>
          </a:stretch>
        </p:blipFill>
        <p:spPr>
          <a:xfrm>
            <a:off x="585686" y="1481683"/>
            <a:ext cx="6948873" cy="4579939"/>
          </a:xfrm>
          <a:prstGeom prst="rect">
            <a:avLst/>
          </a:prstGeom>
          <a:effectLst>
            <a:glow rad="101600">
              <a:srgbClr val="B3A258">
                <a:alpha val="40000"/>
              </a:srgbClr>
            </a:glow>
          </a:effectLst>
        </p:spPr>
      </p:pic>
      <p:sp>
        <p:nvSpPr>
          <p:cNvPr id="6" name="Left Arrow Callout 5"/>
          <p:cNvSpPr/>
          <p:nvPr/>
        </p:nvSpPr>
        <p:spPr>
          <a:xfrm>
            <a:off x="5143025" y="1745560"/>
            <a:ext cx="5817744" cy="4965767"/>
          </a:xfrm>
          <a:prstGeom prst="left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Hiệu</a:t>
            </a:r>
            <a:r>
              <a:rPr lang="en-US" dirty="0" smtClean="0"/>
              <a:t> </a:t>
            </a:r>
            <a:r>
              <a:rPr lang="en-US" dirty="0" err="1" smtClean="0"/>
              <a:t>suất</a:t>
            </a:r>
            <a:r>
              <a:rPr lang="en-US" dirty="0" smtClean="0"/>
              <a:t> </a:t>
            </a:r>
            <a:r>
              <a:rPr lang="en-US" dirty="0" err="1" smtClean="0"/>
              <a:t>của</a:t>
            </a:r>
            <a:r>
              <a:rPr lang="en-US" dirty="0" smtClean="0"/>
              <a:t> </a:t>
            </a:r>
            <a:r>
              <a:rPr lang="en-US" dirty="0" err="1" smtClean="0"/>
              <a:t>từng</a:t>
            </a:r>
            <a:r>
              <a:rPr lang="en-US" dirty="0" smtClean="0"/>
              <a:t> </a:t>
            </a:r>
            <a:r>
              <a:rPr lang="en-US" dirty="0" err="1"/>
              <a:t>cá</a:t>
            </a:r>
            <a:r>
              <a:rPr lang="en-US" dirty="0"/>
              <a:t> </a:t>
            </a:r>
            <a:r>
              <a:rPr lang="en-US" dirty="0" err="1"/>
              <a:t>nhân</a:t>
            </a:r>
            <a:r>
              <a:rPr lang="en-US" dirty="0"/>
              <a:t> </a:t>
            </a:r>
          </a:p>
        </p:txBody>
      </p:sp>
      <p:pic>
        <p:nvPicPr>
          <p:cNvPr id="7" name="Picture 6"/>
          <p:cNvPicPr>
            <a:picLocks noChangeAspect="1"/>
          </p:cNvPicPr>
          <p:nvPr/>
        </p:nvPicPr>
        <p:blipFill>
          <a:blip r:embed="rId3"/>
          <a:stretch>
            <a:fillRect/>
          </a:stretch>
        </p:blipFill>
        <p:spPr>
          <a:xfrm>
            <a:off x="7645905" y="2062976"/>
            <a:ext cx="2904911" cy="4564130"/>
          </a:xfrm>
          <a:prstGeom prst="rect">
            <a:avLst/>
          </a:prstGeom>
          <a:effectLst>
            <a:softEdge rad="38100"/>
          </a:effectLst>
        </p:spPr>
      </p:pic>
      <p:sp>
        <p:nvSpPr>
          <p:cNvPr id="9" name="Down Arrow Callout 8"/>
          <p:cNvSpPr/>
          <p:nvPr/>
        </p:nvSpPr>
        <p:spPr>
          <a:xfrm>
            <a:off x="838200" y="1371600"/>
            <a:ext cx="2741023" cy="1985554"/>
          </a:xfrm>
          <a:prstGeom prst="downArrowCallout">
            <a:avLst/>
          </a:prstGeom>
          <a:solidFill>
            <a:srgbClr val="B3A258"/>
          </a:solidFill>
          <a:ln>
            <a:solidFill>
              <a:srgbClr val="B3A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 </a:t>
            </a:r>
            <a:r>
              <a:rPr lang="en-US" dirty="0" err="1"/>
              <a:t>dõi</a:t>
            </a:r>
            <a:r>
              <a:rPr lang="en-US" dirty="0"/>
              <a:t>  </a:t>
            </a:r>
            <a:r>
              <a:rPr lang="en-US" dirty="0" err="1"/>
              <a:t>các</a:t>
            </a:r>
            <a:r>
              <a:rPr lang="en-US" dirty="0"/>
              <a:t> </a:t>
            </a:r>
            <a:r>
              <a:rPr lang="en-US" dirty="0" err="1"/>
              <a:t>cấp</a:t>
            </a:r>
            <a:r>
              <a:rPr lang="en-US" dirty="0"/>
              <a:t> </a:t>
            </a:r>
            <a:r>
              <a:rPr lang="en-US" dirty="0" err="1"/>
              <a:t>độ</a:t>
            </a:r>
            <a:r>
              <a:rPr lang="en-US" dirty="0"/>
              <a:t> </a:t>
            </a:r>
            <a:r>
              <a:rPr lang="en-US" dirty="0" err="1"/>
              <a:t>của</a:t>
            </a:r>
            <a:r>
              <a:rPr lang="en-US" dirty="0"/>
              <a:t> case </a:t>
            </a:r>
            <a:r>
              <a:rPr lang="en-US" dirty="0" err="1"/>
              <a:t>và</a:t>
            </a:r>
            <a:r>
              <a:rPr lang="en-US" dirty="0"/>
              <a:t> </a:t>
            </a:r>
            <a:r>
              <a:rPr lang="en-US" dirty="0" err="1"/>
              <a:t>tái</a:t>
            </a:r>
            <a:r>
              <a:rPr lang="en-US" dirty="0"/>
              <a:t> </a:t>
            </a:r>
            <a:r>
              <a:rPr lang="en-US" dirty="0" err="1"/>
              <a:t>phân</a:t>
            </a:r>
            <a:r>
              <a:rPr lang="en-US" dirty="0"/>
              <a:t> </a:t>
            </a:r>
            <a:r>
              <a:rPr lang="en-US" dirty="0" err="1"/>
              <a:t>công</a:t>
            </a:r>
            <a:r>
              <a:rPr lang="en-US" dirty="0"/>
              <a:t>  </a:t>
            </a:r>
            <a:r>
              <a:rPr lang="en-US" dirty="0" err="1"/>
              <a:t>một</a:t>
            </a:r>
            <a:r>
              <a:rPr lang="en-US" dirty="0"/>
              <a:t> </a:t>
            </a:r>
            <a:r>
              <a:rPr lang="en-US" dirty="0" err="1"/>
              <a:t>cách</a:t>
            </a:r>
            <a:r>
              <a:rPr lang="en-US" dirty="0"/>
              <a:t> </a:t>
            </a:r>
            <a:r>
              <a:rPr lang="en-US" dirty="0" err="1"/>
              <a:t>phù</a:t>
            </a:r>
            <a:r>
              <a:rPr lang="en-US" dirty="0"/>
              <a:t> </a:t>
            </a:r>
            <a:r>
              <a:rPr lang="en-US" dirty="0" err="1"/>
              <a:t>hợp</a:t>
            </a:r>
            <a:endParaRPr lang="en-US" dirty="0"/>
          </a:p>
        </p:txBody>
      </p:sp>
    </p:spTree>
    <p:extLst>
      <p:ext uri="{BB962C8B-B14F-4D97-AF65-F5344CB8AC3E}">
        <p14:creationId xmlns:p14="http://schemas.microsoft.com/office/powerpoint/2010/main" val="318103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82728"/>
          </a:xfrm>
        </p:spPr>
        <p:txBody>
          <a:bodyPr>
            <a:normAutofit/>
          </a:bodyPr>
          <a:lstStyle/>
          <a:p>
            <a:r>
              <a:rPr lang="en-US" sz="3600" dirty="0">
                <a:solidFill>
                  <a:srgbClr val="B3A258"/>
                </a:solidFill>
                <a:latin typeface="Arial"/>
                <a:ea typeface="+mn-ea"/>
                <a:cs typeface="+mn-cs"/>
              </a:rPr>
              <a:t>DASHBOARDS</a:t>
            </a:r>
          </a:p>
        </p:txBody>
      </p:sp>
      <p:pic>
        <p:nvPicPr>
          <p:cNvPr id="5" name="Content Placeholder 4"/>
          <p:cNvPicPr>
            <a:picLocks noGrp="1" noChangeAspect="1"/>
          </p:cNvPicPr>
          <p:nvPr>
            <p:ph idx="1"/>
          </p:nvPr>
        </p:nvPicPr>
        <p:blipFill>
          <a:blip r:embed="rId2"/>
          <a:stretch>
            <a:fillRect/>
          </a:stretch>
        </p:blipFill>
        <p:spPr>
          <a:xfrm>
            <a:off x="838200" y="1038224"/>
            <a:ext cx="4586062" cy="5451843"/>
          </a:xfrm>
          <a:prstGeom prst="rect">
            <a:avLst/>
          </a:prstGeom>
        </p:spPr>
      </p:pic>
      <p:pic>
        <p:nvPicPr>
          <p:cNvPr id="8" name="Picture 7"/>
          <p:cNvPicPr>
            <a:picLocks noChangeAspect="1"/>
          </p:cNvPicPr>
          <p:nvPr/>
        </p:nvPicPr>
        <p:blipFill>
          <a:blip r:embed="rId3"/>
          <a:stretch>
            <a:fillRect/>
          </a:stretch>
        </p:blipFill>
        <p:spPr>
          <a:xfrm>
            <a:off x="6545859" y="1382729"/>
            <a:ext cx="3987119" cy="3384670"/>
          </a:xfrm>
          <a:prstGeom prst="rect">
            <a:avLst/>
          </a:prstGeom>
        </p:spPr>
      </p:pic>
    </p:spTree>
    <p:extLst>
      <p:ext uri="{BB962C8B-B14F-4D97-AF65-F5344CB8AC3E}">
        <p14:creationId xmlns:p14="http://schemas.microsoft.com/office/powerpoint/2010/main" val="450807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82728"/>
          </a:xfrm>
        </p:spPr>
        <p:txBody>
          <a:bodyPr>
            <a:normAutofit/>
          </a:bodyPr>
          <a:lstStyle/>
          <a:p>
            <a:r>
              <a:rPr lang="en-US" sz="3600">
                <a:solidFill>
                  <a:srgbClr val="B3A258"/>
                </a:solidFill>
                <a:latin typeface="Arial"/>
                <a:ea typeface="+mn-ea"/>
                <a:cs typeface="+mn-cs"/>
              </a:rPr>
              <a:t>DASHBOARDS TRÊN ỨNG DỤNG </a:t>
            </a:r>
            <a:r>
              <a:rPr lang="en-US" sz="3600" dirty="0">
                <a:solidFill>
                  <a:srgbClr val="B3A258"/>
                </a:solidFill>
                <a:latin typeface="Arial"/>
                <a:ea typeface="+mn-ea"/>
                <a:cs typeface="+mn-cs"/>
              </a:rPr>
              <a:t>GO</a:t>
            </a:r>
          </a:p>
        </p:txBody>
      </p:sp>
      <p:pic>
        <p:nvPicPr>
          <p:cNvPr id="4" name="Picture 3"/>
          <p:cNvPicPr>
            <a:picLocks noChangeAspect="1"/>
          </p:cNvPicPr>
          <p:nvPr/>
        </p:nvPicPr>
        <p:blipFill>
          <a:blip r:embed="rId2"/>
          <a:stretch>
            <a:fillRect/>
          </a:stretch>
        </p:blipFill>
        <p:spPr>
          <a:xfrm>
            <a:off x="3603528" y="1237581"/>
            <a:ext cx="3926164" cy="5249111"/>
          </a:xfrm>
          <a:prstGeom prst="rect">
            <a:avLst/>
          </a:prstGeom>
        </p:spPr>
      </p:pic>
      <p:pic>
        <p:nvPicPr>
          <p:cNvPr id="6" name="Picture 5"/>
          <p:cNvPicPr>
            <a:picLocks noChangeAspect="1"/>
          </p:cNvPicPr>
          <p:nvPr/>
        </p:nvPicPr>
        <p:blipFill>
          <a:blip r:embed="rId3"/>
          <a:stretch>
            <a:fillRect/>
          </a:stretch>
        </p:blipFill>
        <p:spPr>
          <a:xfrm>
            <a:off x="4659086" y="1947611"/>
            <a:ext cx="2255520" cy="3852298"/>
          </a:xfrm>
          <a:prstGeom prst="rect">
            <a:avLst/>
          </a:prstGeom>
        </p:spPr>
      </p:pic>
    </p:spTree>
    <p:extLst>
      <p:ext uri="{BB962C8B-B14F-4D97-AF65-F5344CB8AC3E}">
        <p14:creationId xmlns:p14="http://schemas.microsoft.com/office/powerpoint/2010/main" val="48437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76" y="0"/>
            <a:ext cx="9704934" cy="6858000"/>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682" y="0"/>
            <a:ext cx="1189494" cy="6858000"/>
          </a:xfrm>
          <a:prstGeom prst="rect">
            <a:avLst/>
          </a:prstGeom>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387608" y="1"/>
            <a:ext cx="1441344" cy="2696705"/>
          </a:xfrm>
          <a:prstGeom prst="rect">
            <a:avLst/>
          </a:prstGeom>
        </p:spPr>
      </p:pic>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416181" y="2841673"/>
            <a:ext cx="3294940" cy="815927"/>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416184" y="3847512"/>
            <a:ext cx="1339531" cy="1721742"/>
          </a:xfrm>
          <a:prstGeom prst="rect">
            <a:avLst/>
          </a:prstGeom>
        </p:spPr>
      </p:pic>
      <p:pic>
        <p:nvPicPr>
          <p:cNvPr id="24" name="Picture 23"/>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416182" y="4037425"/>
            <a:ext cx="950999" cy="2682636"/>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67937" y="0"/>
            <a:ext cx="1422476" cy="6858000"/>
          </a:xfrm>
          <a:prstGeom prst="rect">
            <a:avLst/>
          </a:prstGeom>
        </p:spPr>
      </p:pic>
      <p:pic>
        <p:nvPicPr>
          <p:cNvPr id="27" name="Picture 2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63001" y="628651"/>
            <a:ext cx="3567735" cy="6229349"/>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1" t="97749" r="57731" b="1937"/>
          <a:stretch/>
        </p:blipFill>
        <p:spPr>
          <a:xfrm>
            <a:off x="1185813" y="0"/>
            <a:ext cx="4102151" cy="928688"/>
          </a:xfrm>
          <a:prstGeom prst="rect">
            <a:avLst/>
          </a:prstGeom>
        </p:spPr>
      </p:pic>
      <p:pic>
        <p:nvPicPr>
          <p:cNvPr id="29" name="Picture 28"/>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730382" y="1"/>
            <a:ext cx="638334" cy="6857998"/>
          </a:xfrm>
          <a:prstGeom prst="rect">
            <a:avLst/>
          </a:prstGeom>
        </p:spPr>
      </p:pic>
      <p:sp>
        <p:nvSpPr>
          <p:cNvPr id="30" name="Text Placeholder 3"/>
          <p:cNvSpPr>
            <a:spLocks noGrp="1"/>
          </p:cNvSpPr>
          <p:nvPr>
            <p:ph type="body" sz="quarter" idx="16"/>
          </p:nvPr>
        </p:nvSpPr>
        <p:spPr>
          <a:xfrm>
            <a:off x="220112" y="557210"/>
            <a:ext cx="3339823" cy="166199"/>
          </a:xfrm>
        </p:spPr>
        <p:txBody>
          <a:bodyPr/>
          <a:lstStyle/>
          <a:p>
            <a:pPr algn="r"/>
            <a:r>
              <a:rPr lang="en-US" sz="1200">
                <a:solidFill>
                  <a:schemeClr val="bg1"/>
                </a:solidFill>
                <a:latin typeface="Apple Braille" charset="0"/>
                <a:ea typeface="Apple Braille" charset="0"/>
                <a:cs typeface="Apple Braille" charset="0"/>
              </a:rPr>
              <a:t>CLOUD &amp; CRM STRATEGY</a:t>
            </a:r>
            <a:endParaRPr lang="en-US" sz="1200" dirty="0">
              <a:solidFill>
                <a:schemeClr val="bg1"/>
              </a:solidFill>
              <a:latin typeface="Apple Braille" charset="0"/>
              <a:ea typeface="Apple Braille" charset="0"/>
              <a:cs typeface="Apple Braille" charset="0"/>
            </a:endParaRPr>
          </a:p>
        </p:txBody>
      </p:sp>
      <p:sp>
        <p:nvSpPr>
          <p:cNvPr id="31" name="Text Placeholder 3"/>
          <p:cNvSpPr txBox="1">
            <a:spLocks/>
          </p:cNvSpPr>
          <p:nvPr/>
        </p:nvSpPr>
        <p:spPr>
          <a:xfrm>
            <a:off x="220112" y="1465004"/>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SALESFORCE.COM IMPLEMENTATION</a:t>
            </a:r>
          </a:p>
        </p:txBody>
      </p:sp>
      <p:sp>
        <p:nvSpPr>
          <p:cNvPr id="32" name="Text Placeholder 3"/>
          <p:cNvSpPr txBox="1">
            <a:spLocks/>
          </p:cNvSpPr>
          <p:nvPr/>
        </p:nvSpPr>
        <p:spPr>
          <a:xfrm>
            <a:off x="220112" y="2387087"/>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CUSTOM &amp; MOBILE APP DEVELOPMENT</a:t>
            </a:r>
          </a:p>
        </p:txBody>
      </p:sp>
      <p:sp>
        <p:nvSpPr>
          <p:cNvPr id="33" name="Text Placeholder 3"/>
          <p:cNvSpPr txBox="1">
            <a:spLocks/>
          </p:cNvSpPr>
          <p:nvPr/>
        </p:nvSpPr>
        <p:spPr>
          <a:xfrm>
            <a:off x="220112" y="3309170"/>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INTEGRATION</a:t>
            </a:r>
          </a:p>
        </p:txBody>
      </p:sp>
      <p:sp>
        <p:nvSpPr>
          <p:cNvPr id="34" name="Text Placeholder 3"/>
          <p:cNvSpPr txBox="1">
            <a:spLocks/>
          </p:cNvSpPr>
          <p:nvPr/>
        </p:nvSpPr>
        <p:spPr>
          <a:xfrm>
            <a:off x="220112" y="4231253"/>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SUPPORT</a:t>
            </a:r>
          </a:p>
        </p:txBody>
      </p:sp>
      <p:sp>
        <p:nvSpPr>
          <p:cNvPr id="35" name="Text Placeholder 3"/>
          <p:cNvSpPr txBox="1">
            <a:spLocks/>
          </p:cNvSpPr>
          <p:nvPr/>
        </p:nvSpPr>
        <p:spPr>
          <a:xfrm>
            <a:off x="220112" y="5153336"/>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SALESFORCE.COM TRAINING CENTER</a:t>
            </a:r>
          </a:p>
        </p:txBody>
      </p:sp>
      <p:sp>
        <p:nvSpPr>
          <p:cNvPr id="36" name="Text Placeholder 3"/>
          <p:cNvSpPr txBox="1">
            <a:spLocks/>
          </p:cNvSpPr>
          <p:nvPr/>
        </p:nvSpPr>
        <p:spPr>
          <a:xfrm>
            <a:off x="220112" y="6035318"/>
            <a:ext cx="3339823" cy="184666"/>
          </a:xfrm>
          <a:prstGeom prst="rect">
            <a:avLst/>
          </a:prstGeom>
        </p:spPr>
        <p:txBody>
          <a:bodyPr vert="horz"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200" dirty="0">
                <a:solidFill>
                  <a:schemeClr val="bg1"/>
                </a:solidFill>
                <a:latin typeface="Apple Braille" charset="0"/>
                <a:ea typeface="Apple Braille" charset="0"/>
                <a:cs typeface="Apple Braille" charset="0"/>
              </a:rPr>
              <a:t>CHANGE MANAGEMENT</a:t>
            </a:r>
          </a:p>
        </p:txBody>
      </p:sp>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6945" y="228599"/>
            <a:ext cx="3768704" cy="6586536"/>
          </a:xfrm>
          <a:prstGeom prst="rect">
            <a:avLst/>
          </a:prstGeom>
        </p:spPr>
      </p:pic>
      <p:pic>
        <p:nvPicPr>
          <p:cNvPr id="39" name="Picture 38"/>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7831138" y="0"/>
            <a:ext cx="4374882" cy="1465004"/>
          </a:xfrm>
          <a:prstGeom prst="rect">
            <a:avLst/>
          </a:prstGeom>
        </p:spPr>
      </p:pic>
      <p:sp>
        <p:nvSpPr>
          <p:cNvPr id="38" name="Text Placeholder 2"/>
          <p:cNvSpPr txBox="1">
            <a:spLocks/>
          </p:cNvSpPr>
          <p:nvPr/>
        </p:nvSpPr>
        <p:spPr>
          <a:xfrm>
            <a:off x="4843618" y="363357"/>
            <a:ext cx="2613816" cy="2369880"/>
          </a:xfrm>
          <a:prstGeom prst="rect">
            <a:avLst/>
          </a:prstGeom>
        </p:spPr>
        <p:txBody>
          <a:bodyPr vert="horz" wrap="square" lIns="9144" tIns="0" rIns="0" bIns="0" rtlCol="0">
            <a:spAutoFit/>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None/>
              <a:defRPr lang="en-US" sz="2400" kern="1200" spc="0" baseline="0">
                <a:solidFill>
                  <a:schemeClr val="accent2"/>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b="1" dirty="0" err="1">
                <a:solidFill>
                  <a:schemeClr val="bg1"/>
                </a:solidFill>
                <a:latin typeface="+mj-lt"/>
                <a:ea typeface="Apple Braille" charset="0"/>
                <a:cs typeface="Apple Braille" charset="0"/>
              </a:rPr>
              <a:t>SỰ</a:t>
            </a:r>
            <a:r>
              <a:rPr lang="en-US" sz="1800" b="1" dirty="0">
                <a:solidFill>
                  <a:schemeClr val="bg1"/>
                </a:solidFill>
                <a:latin typeface="+mj-lt"/>
                <a:ea typeface="Apple Braille" charset="0"/>
                <a:cs typeface="Apple Braille" charset="0"/>
              </a:rPr>
              <a:t> </a:t>
            </a:r>
            <a:r>
              <a:rPr lang="en-US" sz="1800" b="1" dirty="0" err="1">
                <a:solidFill>
                  <a:schemeClr val="bg1"/>
                </a:solidFill>
                <a:latin typeface="+mj-lt"/>
                <a:ea typeface="Apple Braille" charset="0"/>
                <a:cs typeface="Apple Braille" charset="0"/>
              </a:rPr>
              <a:t>CHUYÊN</a:t>
            </a:r>
            <a:r>
              <a:rPr lang="en-US" sz="1800" b="1" dirty="0">
                <a:solidFill>
                  <a:schemeClr val="bg1"/>
                </a:solidFill>
                <a:latin typeface="+mj-lt"/>
                <a:ea typeface="Apple Braille" charset="0"/>
                <a:cs typeface="Apple Braille" charset="0"/>
              </a:rPr>
              <a:t> </a:t>
            </a:r>
            <a:r>
              <a:rPr lang="en-US" sz="1800" b="1" dirty="0" err="1">
                <a:solidFill>
                  <a:schemeClr val="bg1"/>
                </a:solidFill>
                <a:latin typeface="+mj-lt"/>
                <a:ea typeface="Apple Braille" charset="0"/>
                <a:cs typeface="Apple Braille" charset="0"/>
              </a:rPr>
              <a:t>NGHIỆP</a:t>
            </a:r>
            <a:endParaRPr lang="en-US" sz="1800" b="1" dirty="0">
              <a:solidFill>
                <a:schemeClr val="bg1"/>
              </a:solidFill>
              <a:latin typeface="+mj-lt"/>
              <a:ea typeface="Apple Braille" charset="0"/>
              <a:cs typeface="Apple Braille" charset="0"/>
            </a:endParaRPr>
          </a:p>
          <a:p>
            <a:r>
              <a:rPr lang="en-US" sz="1400" dirty="0" err="1">
                <a:solidFill>
                  <a:schemeClr val="bg1"/>
                </a:solidFill>
                <a:latin typeface="+mj-lt"/>
                <a:ea typeface="Apple Braille" charset="0"/>
                <a:cs typeface="Apple Braille" charset="0"/>
              </a:rPr>
              <a:t>Chúng</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tôi</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đồng</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hành</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cùng</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bạn</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trong</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tất</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cả</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các</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giai</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đoạn</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của</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quá</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trình</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chuyển</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đổi</a:t>
            </a:r>
            <a:r>
              <a:rPr lang="en-US" sz="1400" dirty="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kết</a:t>
            </a:r>
            <a:r>
              <a:rPr lang="en-US" sz="1400" dirty="0" smtClean="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nối</a:t>
            </a:r>
            <a:r>
              <a:rPr lang="en-US" sz="1400" dirty="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các</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giải</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pháp</a:t>
            </a:r>
            <a:r>
              <a:rPr lang="en-US" sz="1400" dirty="0" smtClean="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đám</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mây</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với</a:t>
            </a:r>
            <a:r>
              <a:rPr lang="en-US" sz="1400" dirty="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hoạt</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động</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kinh</a:t>
            </a:r>
            <a:r>
              <a:rPr lang="en-US" sz="1400" dirty="0" smtClean="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doanh</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của</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bạn</a:t>
            </a:r>
            <a:r>
              <a:rPr lang="en-US" sz="1400" dirty="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Không</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chỉ</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cung</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cấp</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một</a:t>
            </a:r>
            <a:r>
              <a:rPr lang="en-US" sz="1400" dirty="0" smtClean="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giải</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pháp</a:t>
            </a:r>
            <a:r>
              <a:rPr lang="en-US" sz="1400" dirty="0">
                <a:solidFill>
                  <a:schemeClr val="bg1"/>
                </a:solidFill>
                <a:latin typeface="+mj-lt"/>
                <a:ea typeface="Apple Braille" charset="0"/>
                <a:cs typeface="Apple Braille" charset="0"/>
              </a:rPr>
              <a:t> CRM </a:t>
            </a:r>
            <a:r>
              <a:rPr lang="en-US" sz="1400" dirty="0" err="1" smtClean="0">
                <a:solidFill>
                  <a:schemeClr val="bg1"/>
                </a:solidFill>
                <a:latin typeface="+mj-lt"/>
                <a:ea typeface="Apple Braille" charset="0"/>
                <a:cs typeface="Apple Braille" charset="0"/>
              </a:rPr>
              <a:t>trọn</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vẹn</a:t>
            </a:r>
            <a:r>
              <a:rPr lang="en-US" sz="1400" dirty="0" smtClean="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chúng</a:t>
            </a:r>
            <a:r>
              <a:rPr lang="en-US" sz="1400" dirty="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tôi</a:t>
            </a:r>
            <a:r>
              <a:rPr lang="en-US" sz="1400" dirty="0">
                <a:solidFill>
                  <a:schemeClr val="bg1"/>
                </a:solidFill>
                <a:latin typeface="+mj-lt"/>
                <a:ea typeface="Apple Braille" charset="0"/>
                <a:cs typeface="Apple Braille" charset="0"/>
              </a:rPr>
              <a:t> </a:t>
            </a:r>
            <a:r>
              <a:rPr lang="en-US" sz="1400" dirty="0" smtClean="0">
                <a:solidFill>
                  <a:schemeClr val="bg1"/>
                </a:solidFill>
                <a:latin typeface="+mj-lt"/>
                <a:ea typeface="Apple Braille" charset="0"/>
                <a:cs typeface="Apple Braille" charset="0"/>
              </a:rPr>
              <a:t>cam </a:t>
            </a:r>
            <a:r>
              <a:rPr lang="en-US" sz="1400" dirty="0" err="1" smtClean="0">
                <a:solidFill>
                  <a:schemeClr val="bg1"/>
                </a:solidFill>
                <a:latin typeface="+mj-lt"/>
                <a:ea typeface="Apple Braille" charset="0"/>
                <a:cs typeface="Apple Braille" charset="0"/>
              </a:rPr>
              <a:t>kết</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là</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đối</a:t>
            </a:r>
            <a:r>
              <a:rPr lang="en-US" sz="1400" dirty="0" smtClean="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tác</a:t>
            </a:r>
            <a:r>
              <a:rPr lang="en-US" sz="1400" dirty="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vận</a:t>
            </a:r>
            <a:r>
              <a:rPr lang="en-US" sz="1400" dirty="0" smtClean="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hành</a:t>
            </a:r>
            <a:r>
              <a:rPr lang="en-US" sz="1400" dirty="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và</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liên</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tục</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cải</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tiến</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các</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quy</a:t>
            </a:r>
            <a:r>
              <a:rPr lang="en-US" sz="1400" dirty="0" smtClean="0">
                <a:solidFill>
                  <a:schemeClr val="bg1"/>
                </a:solidFill>
                <a:latin typeface="+mj-lt"/>
                <a:ea typeface="Apple Braille" charset="0"/>
                <a:cs typeface="Apple Braille" charset="0"/>
              </a:rPr>
              <a:t> </a:t>
            </a:r>
            <a:r>
              <a:rPr lang="en-US" sz="1400" dirty="0" err="1">
                <a:solidFill>
                  <a:schemeClr val="bg1"/>
                </a:solidFill>
                <a:latin typeface="+mj-lt"/>
                <a:ea typeface="Apple Braille" charset="0"/>
                <a:cs typeface="Apple Braille" charset="0"/>
              </a:rPr>
              <a:t>trình</a:t>
            </a:r>
            <a:r>
              <a:rPr lang="en-US" sz="1400" dirty="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của</a:t>
            </a:r>
            <a:r>
              <a:rPr lang="en-US" sz="1400" dirty="0" smtClean="0">
                <a:solidFill>
                  <a:schemeClr val="bg1"/>
                </a:solidFill>
                <a:latin typeface="+mj-lt"/>
                <a:ea typeface="Apple Braille" charset="0"/>
                <a:cs typeface="Apple Braille" charset="0"/>
              </a:rPr>
              <a:t> </a:t>
            </a:r>
            <a:r>
              <a:rPr lang="en-US" sz="1400" dirty="0" err="1" smtClean="0">
                <a:solidFill>
                  <a:schemeClr val="bg1"/>
                </a:solidFill>
                <a:latin typeface="+mj-lt"/>
                <a:ea typeface="Apple Braille" charset="0"/>
                <a:cs typeface="Apple Braille" charset="0"/>
              </a:rPr>
              <a:t>bạn</a:t>
            </a:r>
            <a:endParaRPr lang="en-US" sz="1400" dirty="0">
              <a:solidFill>
                <a:schemeClr val="bg1"/>
              </a:solidFill>
              <a:latin typeface="+mj-lt"/>
              <a:ea typeface="Apple Braille" charset="0"/>
              <a:cs typeface="Apple Braille" charset="0"/>
            </a:endParaRPr>
          </a:p>
        </p:txBody>
      </p:sp>
      <p:sp>
        <p:nvSpPr>
          <p:cNvPr id="2" name="Rectangle 1">
            <a:extLst>
              <a:ext uri="{FF2B5EF4-FFF2-40B4-BE49-F238E27FC236}">
                <a16:creationId xmlns:a16="http://schemas.microsoft.com/office/drawing/2014/main" xmlns="" id="{3EFE9DF5-B5E3-4951-879C-4C4B9059FB02}"/>
              </a:ext>
            </a:extLst>
          </p:cNvPr>
          <p:cNvSpPr/>
          <p:nvPr/>
        </p:nvSpPr>
        <p:spPr>
          <a:xfrm>
            <a:off x="1627519" y="323763"/>
            <a:ext cx="2055395" cy="281165"/>
          </a:xfrm>
          <a:prstGeom prst="rect">
            <a:avLst/>
          </a:prstGeom>
          <a:solidFill>
            <a:srgbClr val="24B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latin typeface="Arimo" panose="020B0604020202020204" pitchFamily="34" charset="0"/>
                <a:ea typeface="Arimo" panose="020B0604020202020204" pitchFamily="34" charset="0"/>
                <a:cs typeface="Arimo" panose="020B0604020202020204" pitchFamily="34" charset="0"/>
              </a:rPr>
              <a:t>CHIẾN L</a:t>
            </a:r>
            <a:r>
              <a:rPr lang="vi-VN" sz="1050" b="1">
                <a:latin typeface="Arimo" panose="020B0604020202020204" pitchFamily="34" charset="0"/>
                <a:ea typeface="Arimo" panose="020B0604020202020204" pitchFamily="34" charset="0"/>
                <a:cs typeface="Arimo" panose="020B0604020202020204" pitchFamily="34" charset="0"/>
              </a:rPr>
              <a:t>ƯỢC CLOUD &amp; CRM</a:t>
            </a:r>
          </a:p>
        </p:txBody>
      </p:sp>
      <p:sp>
        <p:nvSpPr>
          <p:cNvPr id="25" name="Rectangle 24">
            <a:extLst>
              <a:ext uri="{FF2B5EF4-FFF2-40B4-BE49-F238E27FC236}">
                <a16:creationId xmlns:a16="http://schemas.microsoft.com/office/drawing/2014/main" xmlns="" id="{BA58DA6E-A9F2-4698-A667-C570A60F7841}"/>
              </a:ext>
            </a:extLst>
          </p:cNvPr>
          <p:cNvSpPr/>
          <p:nvPr/>
        </p:nvSpPr>
        <p:spPr>
          <a:xfrm>
            <a:off x="1138687" y="1267132"/>
            <a:ext cx="2524837" cy="281165"/>
          </a:xfrm>
          <a:prstGeom prst="rect">
            <a:avLst/>
          </a:prstGeom>
          <a:solidFill>
            <a:srgbClr val="24B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1050" b="1">
                <a:latin typeface="Arimo" panose="020B0604020202020204" pitchFamily="34" charset="0"/>
                <a:ea typeface="Arimo" panose="020B0604020202020204" pitchFamily="34" charset="0"/>
                <a:cs typeface="Arimo" panose="020B0604020202020204" pitchFamily="34" charset="0"/>
              </a:rPr>
              <a:t>TRIỂN KHAI SALESFORCE</a:t>
            </a:r>
          </a:p>
        </p:txBody>
      </p:sp>
      <p:sp>
        <p:nvSpPr>
          <p:cNvPr id="26" name="Rectangle 25">
            <a:extLst>
              <a:ext uri="{FF2B5EF4-FFF2-40B4-BE49-F238E27FC236}">
                <a16:creationId xmlns:a16="http://schemas.microsoft.com/office/drawing/2014/main" xmlns="" id="{0CB59258-D326-4BA8-B5A4-93B1902D3252}"/>
              </a:ext>
            </a:extLst>
          </p:cNvPr>
          <p:cNvSpPr/>
          <p:nvPr/>
        </p:nvSpPr>
        <p:spPr>
          <a:xfrm>
            <a:off x="1776439" y="2338837"/>
            <a:ext cx="1868720" cy="281165"/>
          </a:xfrm>
          <a:prstGeom prst="rect">
            <a:avLst/>
          </a:prstGeom>
          <a:solidFill>
            <a:srgbClr val="24B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1050" b="1">
                <a:latin typeface="Arimo" panose="020B0604020202020204" pitchFamily="34" charset="0"/>
                <a:ea typeface="Arimo" panose="020B0604020202020204" pitchFamily="34" charset="0"/>
                <a:cs typeface="Arimo" panose="020B0604020202020204" pitchFamily="34" charset="0"/>
              </a:rPr>
              <a:t>TÙY BIẾN VÀ PHÁT TRIỂN MOBILE APP</a:t>
            </a:r>
          </a:p>
        </p:txBody>
      </p:sp>
      <p:sp>
        <p:nvSpPr>
          <p:cNvPr id="37" name="Rectangle 36">
            <a:extLst>
              <a:ext uri="{FF2B5EF4-FFF2-40B4-BE49-F238E27FC236}">
                <a16:creationId xmlns:a16="http://schemas.microsoft.com/office/drawing/2014/main" xmlns="" id="{E771290B-4330-491C-A811-A8B84C7EA6BC}"/>
              </a:ext>
            </a:extLst>
          </p:cNvPr>
          <p:cNvSpPr/>
          <p:nvPr/>
        </p:nvSpPr>
        <p:spPr>
          <a:xfrm>
            <a:off x="2455652" y="3203767"/>
            <a:ext cx="1189505" cy="281165"/>
          </a:xfrm>
          <a:prstGeom prst="rect">
            <a:avLst/>
          </a:prstGeom>
          <a:solidFill>
            <a:srgbClr val="24B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1050" b="1">
                <a:latin typeface="Arimo" panose="020B0604020202020204" pitchFamily="34" charset="0"/>
                <a:ea typeface="Arimo" panose="020B0604020202020204" pitchFamily="34" charset="0"/>
                <a:cs typeface="Arimo" panose="020B0604020202020204" pitchFamily="34" charset="0"/>
              </a:rPr>
              <a:t>TÍCH HỢP</a:t>
            </a:r>
          </a:p>
        </p:txBody>
      </p:sp>
      <p:sp>
        <p:nvSpPr>
          <p:cNvPr id="40" name="Rectangle 39">
            <a:extLst>
              <a:ext uri="{FF2B5EF4-FFF2-40B4-BE49-F238E27FC236}">
                <a16:creationId xmlns:a16="http://schemas.microsoft.com/office/drawing/2014/main" xmlns="" id="{768C2A4F-94D8-4268-ACF6-C967F6777F10}"/>
              </a:ext>
            </a:extLst>
          </p:cNvPr>
          <p:cNvSpPr/>
          <p:nvPr/>
        </p:nvSpPr>
        <p:spPr>
          <a:xfrm>
            <a:off x="2605403" y="4125215"/>
            <a:ext cx="1039754" cy="281165"/>
          </a:xfrm>
          <a:prstGeom prst="rect">
            <a:avLst/>
          </a:prstGeom>
          <a:solidFill>
            <a:srgbClr val="24B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1050" b="1">
                <a:latin typeface="Arimo" panose="020B0604020202020204" pitchFamily="34" charset="0"/>
                <a:ea typeface="Arimo" panose="020B0604020202020204" pitchFamily="34" charset="0"/>
                <a:cs typeface="Arimo" panose="020B0604020202020204" pitchFamily="34" charset="0"/>
              </a:rPr>
              <a:t>HỖ TRỢ</a:t>
            </a:r>
          </a:p>
        </p:txBody>
      </p:sp>
      <p:sp>
        <p:nvSpPr>
          <p:cNvPr id="41" name="Rectangle 40">
            <a:extLst>
              <a:ext uri="{FF2B5EF4-FFF2-40B4-BE49-F238E27FC236}">
                <a16:creationId xmlns:a16="http://schemas.microsoft.com/office/drawing/2014/main" xmlns="" id="{1F9FE33A-CC02-476C-BCC3-5787F02AC4E2}"/>
              </a:ext>
            </a:extLst>
          </p:cNvPr>
          <p:cNvSpPr/>
          <p:nvPr/>
        </p:nvSpPr>
        <p:spPr>
          <a:xfrm>
            <a:off x="1047394" y="5056837"/>
            <a:ext cx="2613096" cy="281165"/>
          </a:xfrm>
          <a:prstGeom prst="rect">
            <a:avLst/>
          </a:prstGeom>
          <a:solidFill>
            <a:srgbClr val="24B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1050" b="1">
                <a:latin typeface="Arimo" panose="020B0604020202020204" pitchFamily="34" charset="0"/>
                <a:ea typeface="Arimo" panose="020B0604020202020204" pitchFamily="34" charset="0"/>
                <a:cs typeface="Arimo" panose="020B0604020202020204" pitchFamily="34" charset="0"/>
              </a:rPr>
              <a:t>TRUNG TÂM ĐÀO TẠO SALESFORCE</a:t>
            </a:r>
          </a:p>
        </p:txBody>
      </p:sp>
      <p:sp>
        <p:nvSpPr>
          <p:cNvPr id="42" name="Rectangle 41">
            <a:extLst>
              <a:ext uri="{FF2B5EF4-FFF2-40B4-BE49-F238E27FC236}">
                <a16:creationId xmlns:a16="http://schemas.microsoft.com/office/drawing/2014/main" xmlns="" id="{82F3D111-565F-44C3-9D96-6270373934EF}"/>
              </a:ext>
            </a:extLst>
          </p:cNvPr>
          <p:cNvSpPr/>
          <p:nvPr/>
        </p:nvSpPr>
        <p:spPr>
          <a:xfrm>
            <a:off x="1828799" y="6035317"/>
            <a:ext cx="1821317" cy="281165"/>
          </a:xfrm>
          <a:prstGeom prst="rect">
            <a:avLst/>
          </a:prstGeom>
          <a:solidFill>
            <a:srgbClr val="24B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1050" b="1">
                <a:latin typeface="Arimo" panose="020B0604020202020204" pitchFamily="34" charset="0"/>
                <a:ea typeface="Arimo" panose="020B0604020202020204" pitchFamily="34" charset="0"/>
                <a:cs typeface="Arimo" panose="020B0604020202020204" pitchFamily="34" charset="0"/>
              </a:rPr>
              <a:t>QUẢN LÝ SỰ THAY ĐỔI</a:t>
            </a:r>
          </a:p>
        </p:txBody>
      </p:sp>
    </p:spTree>
    <p:extLst>
      <p:ext uri="{BB962C8B-B14F-4D97-AF65-F5344CB8AC3E}">
        <p14:creationId xmlns:p14="http://schemas.microsoft.com/office/powerpoint/2010/main" val="290293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031" y="244809"/>
            <a:ext cx="10515600" cy="662781"/>
          </a:xfrm>
        </p:spPr>
        <p:txBody>
          <a:bodyPr>
            <a:normAutofit/>
          </a:bodyPr>
          <a:lstStyle/>
          <a:p>
            <a:r>
              <a:rPr lang="en-US" sz="3600">
                <a:solidFill>
                  <a:srgbClr val="B3A258"/>
                </a:solidFill>
                <a:latin typeface="Arial"/>
                <a:ea typeface="+mn-ea"/>
                <a:cs typeface="+mn-cs"/>
              </a:rPr>
              <a:t>Reports – Báo cáo</a:t>
            </a:r>
            <a:endParaRPr lang="en-US" sz="3600" dirty="0">
              <a:solidFill>
                <a:srgbClr val="B3A258"/>
              </a:solidFill>
              <a:latin typeface="Arial"/>
              <a:ea typeface="+mn-ea"/>
              <a:cs typeface="+mn-cs"/>
            </a:endParaRPr>
          </a:p>
        </p:txBody>
      </p:sp>
      <p:pic>
        <p:nvPicPr>
          <p:cNvPr id="4" name="Content Placeholder 3"/>
          <p:cNvPicPr>
            <a:picLocks noGrp="1" noChangeAspect="1"/>
          </p:cNvPicPr>
          <p:nvPr>
            <p:ph idx="1"/>
          </p:nvPr>
        </p:nvPicPr>
        <p:blipFill>
          <a:blip r:embed="rId2"/>
          <a:stretch>
            <a:fillRect/>
          </a:stretch>
        </p:blipFill>
        <p:spPr>
          <a:xfrm>
            <a:off x="164552" y="1027906"/>
            <a:ext cx="11862896" cy="5048041"/>
          </a:xfrm>
          <a:prstGeom prst="rect">
            <a:avLst/>
          </a:prstGeom>
        </p:spPr>
      </p:pic>
    </p:spTree>
    <p:extLst>
      <p:ext uri="{BB962C8B-B14F-4D97-AF65-F5344CB8AC3E}">
        <p14:creationId xmlns:p14="http://schemas.microsoft.com/office/powerpoint/2010/main" val="681277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534150" y="4095750"/>
            <a:ext cx="5657850" cy="2762250"/>
          </a:xfrm>
          <a:prstGeom prst="rect">
            <a:avLst/>
          </a:prstGeom>
        </p:spPr>
      </p:pic>
      <p:sp>
        <p:nvSpPr>
          <p:cNvPr id="2" name="Title 1"/>
          <p:cNvSpPr>
            <a:spLocks noGrp="1"/>
          </p:cNvSpPr>
          <p:nvPr>
            <p:ph type="title"/>
          </p:nvPr>
        </p:nvSpPr>
        <p:spPr/>
        <p:txBody>
          <a:bodyPr>
            <a:normAutofit/>
          </a:bodyPr>
          <a:lstStyle/>
          <a:p>
            <a:r>
              <a:rPr lang="en-US" sz="2800" cap="all" dirty="0">
                <a:solidFill>
                  <a:srgbClr val="A69448"/>
                </a:solidFill>
                <a:latin typeface="Arial"/>
                <a:ea typeface="+mn-ea"/>
                <a:cs typeface="Arial"/>
              </a:rPr>
              <a:t>Success </a:t>
            </a:r>
            <a:r>
              <a:rPr lang="en-US" sz="2800" cap="all">
                <a:solidFill>
                  <a:srgbClr val="A69448"/>
                </a:solidFill>
                <a:latin typeface="Arial"/>
                <a:ea typeface="+mn-ea"/>
                <a:cs typeface="Arial"/>
              </a:rPr>
              <a:t>&amp; Growth – thành công &amp; phát triển</a:t>
            </a:r>
            <a:endParaRPr lang="en-US" sz="2800" cap="all" dirty="0">
              <a:solidFill>
                <a:srgbClr val="A69448"/>
              </a:solidFill>
              <a:latin typeface="Arial"/>
              <a:ea typeface="+mn-ea"/>
              <a:cs typeface="Arial"/>
            </a:endParaRPr>
          </a:p>
        </p:txBody>
      </p:sp>
      <p:sp>
        <p:nvSpPr>
          <p:cNvPr id="3" name="Content Placeholder 2"/>
          <p:cNvSpPr>
            <a:spLocks noGrp="1"/>
          </p:cNvSpPr>
          <p:nvPr>
            <p:ph idx="1"/>
          </p:nvPr>
        </p:nvSpPr>
        <p:spPr>
          <a:xfrm>
            <a:off x="838200" y="1520824"/>
            <a:ext cx="10515600" cy="4591217"/>
          </a:xfrm>
        </p:spPr>
        <p:txBody>
          <a:bodyPr>
            <a:normAutofit fontScale="85000" lnSpcReduction="20000"/>
          </a:bodyPr>
          <a:lstStyle/>
          <a:p>
            <a:pPr>
              <a:spcAft>
                <a:spcPts val="1200"/>
              </a:spcAft>
            </a:pPr>
            <a:r>
              <a:rPr lang="vi-VN" sz="2000"/>
              <a:t>Cải thiện trải nghiệm của khách hàng bằng cách</a:t>
            </a:r>
            <a:endParaRPr lang="en-US" sz="2000">
              <a:latin typeface="Arial" panose="020B0604020202020204" pitchFamily="34" charset="0"/>
              <a:cs typeface="Arial" panose="020B0604020202020204" pitchFamily="34" charset="0"/>
            </a:endParaRPr>
          </a:p>
          <a:p>
            <a:pPr marL="0" indent="0">
              <a:spcAft>
                <a:spcPts val="1200"/>
              </a:spcAft>
              <a:buNone/>
            </a:pPr>
            <a:r>
              <a:rPr lang="en-US" sz="2000">
                <a:latin typeface="Arial" panose="020B0604020202020204" pitchFamily="34" charset="0"/>
                <a:cs typeface="Arial" panose="020B0604020202020204" pitchFamily="34" charset="0"/>
              </a:rPr>
              <a:t>	- </a:t>
            </a:r>
            <a:r>
              <a:rPr lang="vi-VN" sz="2000"/>
              <a:t>Giảm thời gian phản hồi email từ 48 giờ xuống chỉ còn 4 đến 6 giờ làm việc</a:t>
            </a:r>
          </a:p>
          <a:p>
            <a:pPr marL="0" indent="0">
              <a:spcAft>
                <a:spcPts val="1200"/>
              </a:spcAft>
              <a:buNone/>
            </a:pPr>
            <a:r>
              <a:rPr lang="en-US" sz="2000" dirty="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 </a:t>
            </a:r>
            <a:r>
              <a:rPr lang="vi-VN" sz="2000"/>
              <a:t>Giảm một nửa thời gian xử lý case </a:t>
            </a:r>
            <a:endParaRPr lang="en-US" sz="2000" dirty="0">
              <a:latin typeface="Arial" panose="020B0604020202020204" pitchFamily="34" charset="0"/>
              <a:cs typeface="Arial" panose="020B0604020202020204" pitchFamily="34" charset="0"/>
            </a:endParaRPr>
          </a:p>
          <a:p>
            <a:pPr marL="0" indent="0">
              <a:spcAft>
                <a:spcPts val="1200"/>
              </a:spcAft>
              <a:buNone/>
            </a:pPr>
            <a:r>
              <a:rPr lang="en-US" sz="2000">
                <a:latin typeface="Arial" panose="020B0604020202020204" pitchFamily="34" charset="0"/>
                <a:cs typeface="Arial" panose="020B0604020202020204" pitchFamily="34" charset="0"/>
              </a:rPr>
              <a:t>	- </a:t>
            </a:r>
            <a:r>
              <a:rPr lang="vi-VN" sz="2000"/>
              <a:t>Giải quyết nhanh chóng các case có vấn đề</a:t>
            </a:r>
            <a:endParaRPr lang="en-US" sz="2000">
              <a:latin typeface="Arial" panose="020B0604020202020204" pitchFamily="34" charset="0"/>
              <a:cs typeface="Arial" panose="020B0604020202020204" pitchFamily="34" charset="0"/>
            </a:endParaRPr>
          </a:p>
          <a:p>
            <a:pPr marL="0" indent="0">
              <a:spcAft>
                <a:spcPts val="1200"/>
              </a:spcAft>
              <a:buNone/>
            </a:pPr>
            <a:r>
              <a:rPr lang="en-US" sz="2000" dirty="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 </a:t>
            </a:r>
            <a:r>
              <a:rPr lang="vi-VN" sz="2000"/>
              <a:t>Câu trả lời được chuẩn hóa thông qua các mẫu email có sẵn</a:t>
            </a:r>
            <a:endParaRPr lang="en-US" sz="2000" dirty="0">
              <a:latin typeface="Arial" panose="020B0604020202020204" pitchFamily="34" charset="0"/>
              <a:cs typeface="Arial" panose="020B0604020202020204" pitchFamily="34" charset="0"/>
            </a:endParaRPr>
          </a:p>
          <a:p>
            <a:pPr marL="0" indent="0">
              <a:spcAft>
                <a:spcPts val="1200"/>
              </a:spcAft>
              <a:buNone/>
            </a:pPr>
            <a:r>
              <a:rPr lang="en-US" sz="2000" dirty="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 </a:t>
            </a:r>
            <a:r>
              <a:rPr lang="vi-VN" sz="2000"/>
              <a:t>Phương thức giao tiếp hiện đại trực tuyến (Live Chat)</a:t>
            </a:r>
            <a:endParaRPr lang="en-US" sz="2000" dirty="0">
              <a:latin typeface="Arial" panose="020B0604020202020204" pitchFamily="34" charset="0"/>
              <a:cs typeface="Arial" panose="020B0604020202020204" pitchFamily="34" charset="0"/>
            </a:endParaRPr>
          </a:p>
          <a:p>
            <a:pPr>
              <a:spcAft>
                <a:spcPts val="1200"/>
              </a:spcAft>
            </a:pPr>
            <a:r>
              <a:rPr lang="vi-VN" sz="2000"/>
              <a:t>Báo cáo chính xác và trực tiếp làm giảm các tác vụ quản trị</a:t>
            </a:r>
            <a:endParaRPr lang="en-US" sz="2000" dirty="0">
              <a:latin typeface="Arial" panose="020B0604020202020204" pitchFamily="34" charset="0"/>
              <a:cs typeface="Arial" panose="020B0604020202020204" pitchFamily="34" charset="0"/>
            </a:endParaRPr>
          </a:p>
          <a:p>
            <a:pPr>
              <a:spcAft>
                <a:spcPts val="1200"/>
              </a:spcAft>
            </a:pPr>
            <a:r>
              <a:rPr lang="vi-VN" sz="2000"/>
              <a:t>Khả năng nhận biết nhân viên để đạt được hiệu quả tốt và tạo sự cạnh tranh nội bộ</a:t>
            </a:r>
            <a:endParaRPr lang="en-US" sz="2000">
              <a:latin typeface="Arial" panose="020B0604020202020204" pitchFamily="34" charset="0"/>
              <a:cs typeface="Arial" panose="020B0604020202020204" pitchFamily="34" charset="0"/>
            </a:endParaRPr>
          </a:p>
          <a:p>
            <a:pPr>
              <a:spcAft>
                <a:spcPts val="1200"/>
              </a:spcAft>
            </a:pPr>
            <a:r>
              <a:rPr lang="vi-VN" sz="2000"/>
              <a:t>Giải trình về quản lý cao hơn để gia tăng năng lực nhân viên</a:t>
            </a:r>
            <a:endParaRPr lang="en-US" sz="2000">
              <a:latin typeface="Arial" panose="020B0604020202020204" pitchFamily="34" charset="0"/>
              <a:cs typeface="Arial" panose="020B0604020202020204" pitchFamily="34" charset="0"/>
            </a:endParaRPr>
          </a:p>
          <a:p>
            <a:pPr>
              <a:spcAft>
                <a:spcPts val="1200"/>
              </a:spcAft>
            </a:pPr>
            <a:r>
              <a:rPr lang="vi-VN" sz="2000"/>
              <a:t>Tăng cường cộng tác nội bộ</a:t>
            </a:r>
            <a:endParaRPr lang="en-US" sz="20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029302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CÁC USE CASE BỔ SUNG</a:t>
            </a:r>
            <a:endParaRPr lang="en-US" dirty="0"/>
          </a:p>
        </p:txBody>
      </p:sp>
      <p:sp>
        <p:nvSpPr>
          <p:cNvPr id="3" name="Subtitle 2"/>
          <p:cNvSpPr>
            <a:spLocks noGrp="1"/>
          </p:cNvSpPr>
          <p:nvPr>
            <p:ph type="subTitle" idx="1"/>
          </p:nvPr>
        </p:nvSpPr>
        <p:spPr/>
        <p:txBody>
          <a:bodyPr/>
          <a:lstStyle/>
          <a:p>
            <a:endParaRPr lang="en-US" dirty="0">
              <a:solidFill>
                <a:srgbClr val="262626"/>
              </a:solidFill>
            </a:endParaRPr>
          </a:p>
        </p:txBody>
      </p:sp>
    </p:spTree>
    <p:extLst>
      <p:ext uri="{BB962C8B-B14F-4D97-AF65-F5344CB8AC3E}">
        <p14:creationId xmlns:p14="http://schemas.microsoft.com/office/powerpoint/2010/main" val="658974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2" name="Shape 2392"/>
          <p:cNvSpPr txBox="1">
            <a:spLocks noGrp="1"/>
          </p:cNvSpPr>
          <p:nvPr>
            <p:ph type="title"/>
          </p:nvPr>
        </p:nvSpPr>
        <p:spPr>
          <a:xfrm>
            <a:off x="2291239" y="805543"/>
            <a:ext cx="9374555" cy="451510"/>
          </a:xfrm>
          <a:prstGeom prst="rect">
            <a:avLst/>
          </a:prstGeom>
          <a:noFill/>
          <a:ln>
            <a:noFill/>
          </a:ln>
        </p:spPr>
        <p:txBody>
          <a:bodyPr vert="horz" lIns="0" tIns="0" rIns="0" bIns="0" rtlCol="0" anchor="b" anchorCtr="0">
            <a:noAutofit/>
          </a:bodyPr>
          <a:lstStyle/>
          <a:p>
            <a:pPr lvl="0">
              <a:buSzPct val="25000"/>
            </a:pPr>
            <a:r>
              <a:rPr lang="en-US" sz="2000" b="1">
                <a:solidFill>
                  <a:schemeClr val="accent2"/>
                </a:solidFill>
                <a:latin typeface="+mn-lt"/>
                <a:ea typeface="+mn-ea"/>
                <a:cs typeface="+mn-cs"/>
              </a:rPr>
              <a:t>Smartfren </a:t>
            </a:r>
            <a:r>
              <a:rPr lang="vi-VN" sz="2000">
                <a:solidFill>
                  <a:schemeClr val="accent2"/>
                </a:solidFill>
                <a:latin typeface="+mn-lt"/>
                <a:ea typeface="+mn-ea"/>
                <a:cs typeface="+mn-cs"/>
              </a:rPr>
              <a:t>cung cấp dịch vụ khách hàng tốt hơn và nhanh hơn</a:t>
            </a:r>
            <a:r>
              <a:rPr lang="vi-VN" sz="2000" b="1">
                <a:solidFill>
                  <a:schemeClr val="accent2"/>
                </a:solidFill>
                <a:latin typeface="+mn-lt"/>
                <a:ea typeface="+mn-ea"/>
                <a:cs typeface="+mn-cs"/>
              </a:rPr>
              <a:t/>
            </a:r>
            <a:br>
              <a:rPr lang="vi-VN" sz="2000" b="1">
                <a:solidFill>
                  <a:schemeClr val="accent2"/>
                </a:solidFill>
                <a:latin typeface="+mn-lt"/>
                <a:ea typeface="+mn-ea"/>
                <a:cs typeface="+mn-cs"/>
              </a:rPr>
            </a:br>
            <a:endParaRPr lang="en-US" sz="2000" b="1" dirty="0">
              <a:solidFill>
                <a:schemeClr val="accent2"/>
              </a:solidFill>
              <a:latin typeface="+mn-lt"/>
              <a:ea typeface="+mn-ea"/>
              <a:cs typeface="+mn-cs"/>
            </a:endParaRPr>
          </a:p>
        </p:txBody>
      </p:sp>
      <p:sp>
        <p:nvSpPr>
          <p:cNvPr id="2394" name="Shape 2394"/>
          <p:cNvSpPr txBox="1">
            <a:spLocks noGrp="1"/>
          </p:cNvSpPr>
          <p:nvPr>
            <p:ph type="body" idx="2"/>
          </p:nvPr>
        </p:nvSpPr>
        <p:spPr>
          <a:xfrm>
            <a:off x="483606" y="2209299"/>
            <a:ext cx="4936143" cy="2112021"/>
          </a:xfrm>
          <a:prstGeom prst="rect">
            <a:avLst/>
          </a:prstGeom>
          <a:noFill/>
          <a:ln>
            <a:noFill/>
          </a:ln>
        </p:spPr>
        <p:txBody>
          <a:bodyPr vert="horz" lIns="0" tIns="0" rIns="0" bIns="0" rtlCol="0" anchor="t" anchorCtr="0">
            <a:noAutofit/>
          </a:bodyPr>
          <a:lstStyle/>
          <a:p>
            <a:r>
              <a:rPr lang="en-US" sz="1600" dirty="0" smtClean="0">
                <a:solidFill>
                  <a:srgbClr val="4D483C"/>
                </a:solidFill>
                <a:latin typeface="Arial Narrow"/>
                <a:ea typeface="Arial Narrow"/>
                <a:cs typeface="Arial Narrow"/>
              </a:rPr>
              <a:t>V</a:t>
            </a:r>
            <a:r>
              <a:rPr lang="vi-VN" sz="1600" dirty="0" smtClean="0">
                <a:solidFill>
                  <a:srgbClr val="4D483C"/>
                </a:solidFill>
                <a:latin typeface="Arial Narrow"/>
                <a:ea typeface="Arial Narrow"/>
                <a:cs typeface="Arial Narrow"/>
              </a:rPr>
              <a:t>ới </a:t>
            </a:r>
            <a:r>
              <a:rPr lang="vi-VN" sz="1600" dirty="0">
                <a:solidFill>
                  <a:srgbClr val="4D483C"/>
                </a:solidFill>
                <a:latin typeface="Arial Narrow"/>
                <a:ea typeface="Arial Narrow"/>
                <a:cs typeface="Arial Narrow"/>
              </a:rPr>
              <a:t>sự triển khai của chúng </a:t>
            </a:r>
            <a:r>
              <a:rPr lang="vi-VN" sz="1600" dirty="0" smtClean="0">
                <a:solidFill>
                  <a:srgbClr val="4D483C"/>
                </a:solidFill>
                <a:latin typeface="Arial Narrow"/>
                <a:ea typeface="Arial Narrow"/>
                <a:cs typeface="Arial Narrow"/>
              </a:rPr>
              <a:t>tôi</a:t>
            </a:r>
            <a:r>
              <a:rPr lang="en-US" sz="1600" dirty="0" smtClean="0">
                <a:solidFill>
                  <a:srgbClr val="4D483C"/>
                </a:solidFill>
                <a:latin typeface="Arial Narrow"/>
                <a:ea typeface="Arial Narrow"/>
                <a:cs typeface="Arial Narrow"/>
              </a:rPr>
              <a:t>,</a:t>
            </a:r>
            <a:r>
              <a:rPr lang="vi-VN" sz="1600" dirty="0" smtClean="0">
                <a:solidFill>
                  <a:srgbClr val="4D483C"/>
                </a:solidFill>
                <a:latin typeface="Arial Narrow"/>
                <a:ea typeface="Arial Narrow"/>
                <a:cs typeface="Arial Narrow"/>
              </a:rPr>
              <a:t> </a:t>
            </a:r>
            <a:r>
              <a:rPr lang="en-US" sz="1600" dirty="0" smtClean="0">
                <a:solidFill>
                  <a:srgbClr val="4D483C"/>
                </a:solidFill>
                <a:latin typeface="Arial Narrow"/>
                <a:ea typeface="Arial Narrow"/>
                <a:cs typeface="Arial Narrow"/>
              </a:rPr>
              <a:t>s</a:t>
            </a:r>
            <a:r>
              <a:rPr lang="vi-VN" sz="1600" dirty="0" smtClean="0">
                <a:solidFill>
                  <a:srgbClr val="4D483C"/>
                </a:solidFill>
                <a:latin typeface="Arial Narrow"/>
                <a:ea typeface="Arial Narrow"/>
                <a:cs typeface="Arial Narrow"/>
              </a:rPr>
              <a:t>au </a:t>
            </a:r>
            <a:r>
              <a:rPr lang="vi-VN" sz="1600" dirty="0">
                <a:solidFill>
                  <a:srgbClr val="4D483C"/>
                </a:solidFill>
                <a:latin typeface="Arial Narrow"/>
                <a:ea typeface="Arial Narrow"/>
                <a:cs typeface="Arial Narrow"/>
              </a:rPr>
              <a:t>khi </a:t>
            </a:r>
            <a:r>
              <a:rPr lang="vi-VN" sz="1600" dirty="0" smtClean="0">
                <a:solidFill>
                  <a:srgbClr val="4D483C"/>
                </a:solidFill>
                <a:latin typeface="Arial Narrow"/>
                <a:ea typeface="Arial Narrow"/>
                <a:cs typeface="Arial Narrow"/>
              </a:rPr>
              <a:t>Go-Live, </a:t>
            </a:r>
            <a:r>
              <a:rPr lang="vi-VN" sz="1600" dirty="0">
                <a:solidFill>
                  <a:srgbClr val="4D483C"/>
                </a:solidFill>
                <a:latin typeface="Arial Narrow"/>
                <a:ea typeface="Arial Narrow"/>
                <a:cs typeface="Arial Narrow"/>
              </a:rPr>
              <a:t>Smartfren đã giảm đáng kể thời gian phản hồi từ 3 giờ xuống còn 14 phút trong ngày đầu tiên Go-live. </a:t>
            </a:r>
            <a:r>
              <a:rPr lang="en-US" sz="1600" dirty="0" err="1" smtClean="0">
                <a:solidFill>
                  <a:srgbClr val="4D483C"/>
                </a:solidFill>
                <a:latin typeface="Arial Narrow"/>
                <a:ea typeface="Arial Narrow"/>
                <a:cs typeface="Arial Narrow"/>
              </a:rPr>
              <a:t>Người</a:t>
            </a:r>
            <a:r>
              <a:rPr lang="en-US" sz="1600" dirty="0" smtClean="0">
                <a:solidFill>
                  <a:srgbClr val="4D483C"/>
                </a:solidFill>
                <a:latin typeface="Arial Narrow"/>
                <a:ea typeface="Arial Narrow"/>
                <a:cs typeface="Arial Narrow"/>
              </a:rPr>
              <a:t> </a:t>
            </a:r>
            <a:r>
              <a:rPr lang="en-US" sz="1600" dirty="0" err="1" smtClean="0">
                <a:solidFill>
                  <a:srgbClr val="4D483C"/>
                </a:solidFill>
                <a:latin typeface="Arial Narrow"/>
                <a:ea typeface="Arial Narrow"/>
                <a:cs typeface="Arial Narrow"/>
              </a:rPr>
              <a:t>dùng</a:t>
            </a:r>
            <a:r>
              <a:rPr lang="vi-VN" sz="1600" dirty="0" smtClean="0">
                <a:solidFill>
                  <a:srgbClr val="4D483C"/>
                </a:solidFill>
                <a:latin typeface="Arial Narrow"/>
                <a:ea typeface="Arial Narrow"/>
                <a:cs typeface="Arial Narrow"/>
              </a:rPr>
              <a:t> </a:t>
            </a:r>
            <a:r>
              <a:rPr lang="vi-VN" sz="1600" dirty="0">
                <a:solidFill>
                  <a:srgbClr val="4D483C"/>
                </a:solidFill>
                <a:latin typeface="Arial Narrow"/>
                <a:ea typeface="Arial Narrow"/>
                <a:cs typeface="Arial Narrow"/>
              </a:rPr>
              <a:t>được trao khả năng quản lý và giải quyết các case trên Twitter và Facebook một cách trực tiếp từ Service Cloud Console. Giải quyết case nhanh hơn và sự hài lòng của khách hàng cao hơn sau khi sử dụng Dịch vụ Khách hàng trên mạng Xã hội.</a:t>
            </a:r>
          </a:p>
        </p:txBody>
      </p:sp>
      <p:pic>
        <p:nvPicPr>
          <p:cNvPr id="2395" name="Shape 2395"/>
          <p:cNvPicPr preferRelativeResize="0"/>
          <p:nvPr/>
        </p:nvPicPr>
        <p:blipFill rotWithShape="1">
          <a:blip r:embed="rId3">
            <a:alphaModFix/>
          </a:blip>
          <a:srcRect/>
          <a:stretch/>
        </p:blipFill>
        <p:spPr>
          <a:xfrm>
            <a:off x="11139666" y="6006964"/>
            <a:ext cx="843832" cy="666000"/>
          </a:xfrm>
          <a:prstGeom prst="rect">
            <a:avLst/>
          </a:prstGeom>
          <a:noFill/>
          <a:ln>
            <a:noFill/>
          </a:ln>
        </p:spPr>
      </p:pic>
      <p:sp>
        <p:nvSpPr>
          <p:cNvPr id="3" name="TextBox 2"/>
          <p:cNvSpPr txBox="1"/>
          <p:nvPr/>
        </p:nvSpPr>
        <p:spPr>
          <a:xfrm>
            <a:off x="394564" y="1669139"/>
            <a:ext cx="1330492" cy="400110"/>
          </a:xfrm>
          <a:prstGeom prst="rect">
            <a:avLst/>
          </a:prstGeom>
          <a:noFill/>
        </p:spPr>
        <p:txBody>
          <a:bodyPr wrap="none" rtlCol="0">
            <a:spAutoFit/>
          </a:bodyPr>
          <a:lstStyle/>
          <a:p>
            <a:r>
              <a:rPr lang="en-US" sz="2000">
                <a:solidFill>
                  <a:schemeClr val="accent1"/>
                </a:solidFill>
              </a:rPr>
              <a:t>Tổng quan:</a:t>
            </a:r>
            <a:endParaRPr lang="en-US" sz="2000" dirty="0">
              <a:solidFill>
                <a:schemeClr val="accent1"/>
              </a:solidFill>
            </a:endParaRPr>
          </a:p>
        </p:txBody>
      </p:sp>
      <p:sp>
        <p:nvSpPr>
          <p:cNvPr id="16" name="TextBox 15"/>
          <p:cNvSpPr txBox="1"/>
          <p:nvPr/>
        </p:nvSpPr>
        <p:spPr>
          <a:xfrm>
            <a:off x="394565" y="3793113"/>
            <a:ext cx="1391728" cy="400110"/>
          </a:xfrm>
          <a:prstGeom prst="rect">
            <a:avLst/>
          </a:prstGeom>
          <a:noFill/>
        </p:spPr>
        <p:txBody>
          <a:bodyPr wrap="none" rtlCol="0">
            <a:spAutoFit/>
          </a:bodyPr>
          <a:lstStyle/>
          <a:p>
            <a:r>
              <a:rPr lang="en-US" sz="2000">
                <a:solidFill>
                  <a:schemeClr val="accent1"/>
                </a:solidFill>
              </a:rPr>
              <a:t>Điểm nhấn:</a:t>
            </a:r>
            <a:endParaRPr lang="en-US" sz="2000" dirty="0">
              <a:solidFill>
                <a:schemeClr val="accent1"/>
              </a:solidFill>
            </a:endParaRPr>
          </a:p>
        </p:txBody>
      </p:sp>
      <p:sp>
        <p:nvSpPr>
          <p:cNvPr id="17" name="Shape 2394"/>
          <p:cNvSpPr txBox="1">
            <a:spLocks noGrp="1"/>
          </p:cNvSpPr>
          <p:nvPr>
            <p:ph type="body" idx="2"/>
          </p:nvPr>
        </p:nvSpPr>
        <p:spPr>
          <a:xfrm>
            <a:off x="483605" y="4321320"/>
            <a:ext cx="3448538" cy="2813009"/>
          </a:xfrm>
          <a:prstGeom prst="rect">
            <a:avLst/>
          </a:prstGeom>
          <a:noFill/>
          <a:ln>
            <a:noFill/>
          </a:ln>
        </p:spPr>
        <p:txBody>
          <a:bodyPr vert="horz" lIns="0" tIns="0" rIns="0" bIns="0" rtlCol="0" anchor="t" anchorCtr="0">
            <a:noAutofit/>
          </a:bodyPr>
          <a:lstStyle/>
          <a:p>
            <a:pPr marL="285750" lvl="1" indent="-285750">
              <a:spcBef>
                <a:spcPts val="0"/>
              </a:spcBef>
              <a:spcAft>
                <a:spcPts val="0"/>
              </a:spcAft>
              <a:buClr>
                <a:schemeClr val="tx1">
                  <a:lumMod val="75000"/>
                  <a:lumOff val="25000"/>
                </a:schemeClr>
              </a:buClr>
              <a:buFont typeface="Arial" charset="0"/>
              <a:buChar char="•"/>
            </a:pPr>
            <a:r>
              <a:rPr lang="en-US" sz="1600">
                <a:solidFill>
                  <a:srgbClr val="4D483C"/>
                </a:solidFill>
                <a:latin typeface="Arial Narrow"/>
                <a:ea typeface="Arial Narrow"/>
                <a:cs typeface="Arial Narrow"/>
                <a:sym typeface="Arial Narrow"/>
              </a:rPr>
              <a:t>Triển khai Dịch vụ Cloud</a:t>
            </a:r>
          </a:p>
          <a:p>
            <a:pPr marL="576262" lvl="2" indent="-285750">
              <a:spcBef>
                <a:spcPts val="0"/>
              </a:spcBef>
              <a:spcAft>
                <a:spcPts val="0"/>
              </a:spcAft>
              <a:buClr>
                <a:schemeClr val="tx1">
                  <a:lumMod val="75000"/>
                  <a:lumOff val="25000"/>
                </a:schemeClr>
              </a:buClr>
              <a:buFont typeface="Arial" charset="0"/>
              <a:buChar char="•"/>
            </a:pPr>
            <a:r>
              <a:rPr lang="en-US">
                <a:solidFill>
                  <a:srgbClr val="4D483C"/>
                </a:solidFill>
                <a:latin typeface="Arial Narrow"/>
                <a:ea typeface="Arial Narrow"/>
                <a:cs typeface="Arial Narrow"/>
                <a:sym typeface="Arial Narrow"/>
              </a:rPr>
              <a:t>Dịch vụ Khách hàng trên mạng Xã hội</a:t>
            </a:r>
          </a:p>
          <a:p>
            <a:pPr marL="889000" lvl="2" indent="-303213">
              <a:spcBef>
                <a:spcPts val="0"/>
              </a:spcBef>
              <a:spcAft>
                <a:spcPts val="0"/>
              </a:spcAft>
              <a:buClr>
                <a:schemeClr val="tx1">
                  <a:lumMod val="75000"/>
                  <a:lumOff val="25000"/>
                </a:schemeClr>
              </a:buClr>
              <a:buFont typeface="Arial" charset="0"/>
              <a:buChar char="•"/>
            </a:pPr>
            <a:r>
              <a:rPr lang="en-US" b="0" i="0" u="none" strike="noStrike" cap="none">
                <a:solidFill>
                  <a:srgbClr val="4D483C"/>
                </a:solidFill>
                <a:latin typeface="Arial Narrow"/>
                <a:ea typeface="Arial Narrow"/>
                <a:cs typeface="Arial Narrow"/>
                <a:sym typeface="Arial Narrow"/>
              </a:rPr>
              <a:t>Facebook</a:t>
            </a:r>
            <a:endParaRPr lang="en-US" b="0" i="0" u="none" strike="noStrike" cap="none" dirty="0">
              <a:solidFill>
                <a:srgbClr val="4D483C"/>
              </a:solidFill>
              <a:latin typeface="Arial Narrow"/>
              <a:ea typeface="Arial Narrow"/>
              <a:cs typeface="Arial Narrow"/>
              <a:sym typeface="Arial Narrow"/>
            </a:endParaRPr>
          </a:p>
          <a:p>
            <a:pPr marL="889000" lvl="2" indent="-303213">
              <a:spcBef>
                <a:spcPts val="0"/>
              </a:spcBef>
              <a:spcAft>
                <a:spcPts val="0"/>
              </a:spcAft>
              <a:buClr>
                <a:schemeClr val="tx1">
                  <a:lumMod val="75000"/>
                  <a:lumOff val="25000"/>
                </a:schemeClr>
              </a:buClr>
              <a:buFont typeface="Arial" charset="0"/>
              <a:buChar char="•"/>
            </a:pPr>
            <a:r>
              <a:rPr lang="en-US" dirty="0">
                <a:solidFill>
                  <a:srgbClr val="4D483C"/>
                </a:solidFill>
                <a:latin typeface="Arial Narrow"/>
                <a:ea typeface="Arial Narrow"/>
                <a:cs typeface="Arial Narrow"/>
                <a:sym typeface="Arial Narrow"/>
              </a:rPr>
              <a:t>Twitter</a:t>
            </a:r>
          </a:p>
          <a:p>
            <a:pPr marL="598488" lvl="1" indent="-303213">
              <a:spcBef>
                <a:spcPts val="0"/>
              </a:spcBef>
              <a:spcAft>
                <a:spcPts val="0"/>
              </a:spcAft>
              <a:buClr>
                <a:schemeClr val="tx1">
                  <a:lumMod val="75000"/>
                  <a:lumOff val="25000"/>
                </a:schemeClr>
              </a:buClr>
              <a:buFont typeface="Arial" charset="0"/>
              <a:buChar char="•"/>
            </a:pPr>
            <a:r>
              <a:rPr lang="en-US" sz="1600">
                <a:solidFill>
                  <a:srgbClr val="4D483C"/>
                </a:solidFill>
                <a:latin typeface="Arial Narrow"/>
                <a:ea typeface="Arial Narrow"/>
                <a:cs typeface="Arial Narrow"/>
                <a:sym typeface="Arial Narrow"/>
              </a:rPr>
              <a:t>Đại lý trực tuyến</a:t>
            </a:r>
          </a:p>
          <a:p>
            <a:pPr marL="598488" lvl="1" indent="-303213">
              <a:spcBef>
                <a:spcPts val="0"/>
              </a:spcBef>
              <a:spcAft>
                <a:spcPts val="0"/>
              </a:spcAft>
              <a:buClr>
                <a:schemeClr val="tx1">
                  <a:lumMod val="75000"/>
                  <a:lumOff val="25000"/>
                </a:schemeClr>
              </a:buClr>
              <a:buFont typeface="Arial" charset="0"/>
              <a:buChar char="•"/>
            </a:pPr>
            <a:r>
              <a:rPr lang="en-US" sz="1600">
                <a:solidFill>
                  <a:srgbClr val="4D483C"/>
                </a:solidFill>
                <a:latin typeface="Arial Narrow"/>
                <a:ea typeface="Arial Narrow"/>
                <a:cs typeface="Arial Narrow"/>
                <a:sym typeface="Arial Narrow"/>
              </a:rPr>
              <a:t>Web-to-Case</a:t>
            </a:r>
            <a:endParaRPr lang="en-US" sz="1600" dirty="0">
              <a:solidFill>
                <a:srgbClr val="4D483C"/>
              </a:solidFill>
              <a:latin typeface="Arial Narrow"/>
              <a:ea typeface="Arial Narrow"/>
              <a:cs typeface="Arial Narrow"/>
              <a:sym typeface="Arial Narrow"/>
            </a:endParaRPr>
          </a:p>
          <a:p>
            <a:pPr marL="598488" lvl="1" indent="-303213">
              <a:spcBef>
                <a:spcPts val="0"/>
              </a:spcBef>
              <a:spcAft>
                <a:spcPts val="0"/>
              </a:spcAft>
              <a:buClr>
                <a:schemeClr val="tx1">
                  <a:lumMod val="75000"/>
                  <a:lumOff val="25000"/>
                </a:schemeClr>
              </a:buClr>
              <a:buFont typeface="Arial" charset="0"/>
              <a:buChar char="•"/>
            </a:pPr>
            <a:r>
              <a:rPr lang="en-US" sz="1600" dirty="0">
                <a:solidFill>
                  <a:srgbClr val="4D483C"/>
                </a:solidFill>
                <a:latin typeface="Arial Narrow"/>
                <a:ea typeface="Arial Narrow"/>
                <a:cs typeface="Arial Narrow"/>
                <a:sym typeface="Arial Narrow"/>
              </a:rPr>
              <a:t>Email-to-Case</a:t>
            </a:r>
          </a:p>
          <a:p>
            <a:pPr marL="598488" lvl="1" indent="-303213">
              <a:spcBef>
                <a:spcPts val="0"/>
              </a:spcBef>
              <a:spcAft>
                <a:spcPts val="0"/>
              </a:spcAft>
              <a:buClr>
                <a:schemeClr val="tx1">
                  <a:lumMod val="75000"/>
                  <a:lumOff val="25000"/>
                </a:schemeClr>
              </a:buClr>
              <a:buFont typeface="Arial" charset="0"/>
              <a:buChar char="•"/>
            </a:pPr>
            <a:r>
              <a:rPr lang="en-US" sz="1600">
                <a:solidFill>
                  <a:srgbClr val="4D483C"/>
                </a:solidFill>
                <a:latin typeface="Arial Narrow"/>
                <a:ea typeface="Arial Narrow"/>
                <a:cs typeface="Arial Narrow"/>
                <a:sym typeface="Arial Narrow"/>
              </a:rPr>
              <a:t>Quản lý tri thức</a:t>
            </a:r>
            <a:endParaRPr lang="en-US" sz="1600" dirty="0">
              <a:solidFill>
                <a:srgbClr val="4D483C"/>
              </a:solidFill>
              <a:latin typeface="Arial Narrow"/>
              <a:ea typeface="Arial Narrow"/>
              <a:cs typeface="Arial Narrow"/>
              <a:sym typeface="Arial Narrow"/>
            </a:endParaRPr>
          </a:p>
        </p:txBody>
      </p:sp>
      <p:sp>
        <p:nvSpPr>
          <p:cNvPr id="18" name="Shape 2392"/>
          <p:cNvSpPr txBox="1">
            <a:spLocks/>
          </p:cNvSpPr>
          <p:nvPr/>
        </p:nvSpPr>
        <p:spPr>
          <a:xfrm>
            <a:off x="2291238" y="418750"/>
            <a:ext cx="9374555" cy="451510"/>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None/>
              <a:defRPr sz="3200" b="0" i="0" u="none" strike="noStrike" cap="none">
                <a:solidFill>
                  <a:schemeClr val="accent1"/>
                </a:solidFill>
                <a:latin typeface="Arial"/>
                <a:ea typeface="Arial"/>
                <a:cs typeface="Arial"/>
                <a:sym typeface="Arial"/>
              </a:defRPr>
            </a:lvl1pPr>
            <a:lvl2pPr marL="0" marR="0" lvl="1"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2pPr>
            <a:lvl3pPr marL="0" marR="0" lvl="2"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3pPr>
            <a:lvl4pPr marL="0" marR="0" lvl="3"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4pPr>
            <a:lvl5pPr marL="0" marR="0" lvl="4"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5pPr>
            <a:lvl6pPr marL="457200" marR="0" lvl="5"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6pPr>
            <a:lvl7pPr marL="914400" marR="0" lvl="6"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7pPr>
            <a:lvl8pPr marL="1371600" marR="0" lvl="7"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8pPr>
            <a:lvl9pPr marL="1828800" marR="0" lvl="8" indent="0" algn="l" rtl="0">
              <a:lnSpc>
                <a:spcPct val="90000"/>
              </a:lnSpc>
              <a:spcBef>
                <a:spcPts val="0"/>
              </a:spcBef>
              <a:spcAft>
                <a:spcPts val="0"/>
              </a:spcAft>
              <a:buNone/>
              <a:defRPr sz="3200" b="0" i="0" u="none" strike="noStrike" cap="none">
                <a:solidFill>
                  <a:schemeClr val="accent1"/>
                </a:solidFill>
                <a:latin typeface="Arial"/>
                <a:ea typeface="Arial"/>
                <a:cs typeface="Arial"/>
                <a:sym typeface="Arial"/>
              </a:defRPr>
            </a:lvl9pPr>
          </a:lstStyle>
          <a:p>
            <a:pPr>
              <a:buSzPct val="25000"/>
            </a:pPr>
            <a:endParaRPr lang="en-US" sz="2400" dirty="0"/>
          </a:p>
        </p:txBody>
      </p:sp>
      <p:pic>
        <p:nvPicPr>
          <p:cNvPr id="10" name="Picture 9"/>
          <p:cNvPicPr>
            <a:picLocks noChangeAspect="1"/>
          </p:cNvPicPr>
          <p:nvPr/>
        </p:nvPicPr>
        <p:blipFill rotWithShape="1">
          <a:blip r:embed="rId4"/>
          <a:srcRect l="2107" t="16249" r="3393" b="23874"/>
          <a:stretch/>
        </p:blipFill>
        <p:spPr>
          <a:xfrm>
            <a:off x="234707" y="464807"/>
            <a:ext cx="1919712" cy="810906"/>
          </a:xfrm>
          <a:prstGeom prst="rect">
            <a:avLst/>
          </a:prstGeom>
        </p:spPr>
      </p:pic>
      <p:pic>
        <p:nvPicPr>
          <p:cNvPr id="4" name="Picture 3"/>
          <p:cNvPicPr>
            <a:picLocks noChangeAspect="1"/>
          </p:cNvPicPr>
          <p:nvPr/>
        </p:nvPicPr>
        <p:blipFill>
          <a:blip r:embed="rId5"/>
          <a:stretch>
            <a:fillRect/>
          </a:stretch>
        </p:blipFill>
        <p:spPr>
          <a:xfrm>
            <a:off x="8279448" y="2776496"/>
            <a:ext cx="3704050" cy="389646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6"/>
          <a:stretch>
            <a:fillRect/>
          </a:stretch>
        </p:blipFill>
        <p:spPr>
          <a:xfrm>
            <a:off x="7453448" y="2001651"/>
            <a:ext cx="3686218" cy="430856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7"/>
          <a:stretch>
            <a:fillRect/>
          </a:stretch>
        </p:blipFill>
        <p:spPr>
          <a:xfrm>
            <a:off x="6148832" y="1614858"/>
            <a:ext cx="3586337" cy="4392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98010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2" name="Shape 2392"/>
          <p:cNvSpPr txBox="1">
            <a:spLocks noGrp="1"/>
          </p:cNvSpPr>
          <p:nvPr>
            <p:ph type="title"/>
          </p:nvPr>
        </p:nvSpPr>
        <p:spPr>
          <a:xfrm>
            <a:off x="2291239" y="805543"/>
            <a:ext cx="9374555" cy="451510"/>
          </a:xfrm>
          <a:prstGeom prst="rect">
            <a:avLst/>
          </a:prstGeom>
          <a:noFill/>
          <a:ln>
            <a:noFill/>
          </a:ln>
        </p:spPr>
        <p:txBody>
          <a:bodyPr vert="horz" lIns="0" tIns="0" rIns="0" bIns="0" rtlCol="0" anchor="b" anchorCtr="0">
            <a:noAutofit/>
          </a:bodyPr>
          <a:lstStyle/>
          <a:p>
            <a:pPr lvl="0">
              <a:buSzPct val="25000"/>
            </a:pPr>
            <a:r>
              <a:rPr lang="en-US" sz="2000" b="1" dirty="0">
                <a:solidFill>
                  <a:schemeClr val="accent2"/>
                </a:solidFill>
                <a:latin typeface="+mn-lt"/>
                <a:ea typeface="+mn-ea"/>
                <a:cs typeface="+mn-cs"/>
              </a:rPr>
              <a:t>The Pizza </a:t>
            </a:r>
            <a:r>
              <a:rPr lang="en-US" sz="2000" b="1">
                <a:solidFill>
                  <a:schemeClr val="accent2"/>
                </a:solidFill>
                <a:latin typeface="+mn-lt"/>
                <a:ea typeface="+mn-ea"/>
                <a:cs typeface="+mn-cs"/>
              </a:rPr>
              <a:t>Company bắt đầu với hệ thống Live Chat và Web to case</a:t>
            </a:r>
            <a:endParaRPr lang="en-US" sz="2000" b="1" dirty="0">
              <a:solidFill>
                <a:schemeClr val="accent2"/>
              </a:solidFill>
              <a:latin typeface="+mn-lt"/>
              <a:ea typeface="+mn-ea"/>
              <a:cs typeface="+mn-cs"/>
            </a:endParaRPr>
          </a:p>
        </p:txBody>
      </p:sp>
      <p:sp>
        <p:nvSpPr>
          <p:cNvPr id="2394" name="Shape 2394"/>
          <p:cNvSpPr txBox="1">
            <a:spLocks noGrp="1"/>
          </p:cNvSpPr>
          <p:nvPr>
            <p:ph type="body" idx="2"/>
          </p:nvPr>
        </p:nvSpPr>
        <p:spPr>
          <a:xfrm>
            <a:off x="483606" y="2211185"/>
            <a:ext cx="4014679" cy="2865425"/>
          </a:xfrm>
          <a:prstGeom prst="rect">
            <a:avLst/>
          </a:prstGeom>
          <a:noFill/>
          <a:ln>
            <a:noFill/>
          </a:ln>
        </p:spPr>
        <p:txBody>
          <a:bodyPr vert="horz" lIns="0" tIns="0" rIns="0" bIns="0" rtlCol="0" anchor="t" anchorCtr="0">
            <a:noAutofit/>
          </a:bodyPr>
          <a:lstStyle/>
          <a:p>
            <a:r>
              <a:rPr lang="vi-VN" sz="1600" dirty="0">
                <a:solidFill>
                  <a:srgbClr val="4D483C"/>
                </a:solidFill>
                <a:latin typeface="Arial Narrow"/>
                <a:ea typeface="Arial Narrow"/>
                <a:cs typeface="Arial Narrow"/>
              </a:rPr>
              <a:t>Công ty Pizza muốn nâng cao trải nghiệm của khách hàng để trở thành thương hiệu ưa </a:t>
            </a:r>
            <a:r>
              <a:rPr lang="vi-VN" sz="1600" dirty="0" smtClean="0">
                <a:solidFill>
                  <a:srgbClr val="4D483C"/>
                </a:solidFill>
                <a:latin typeface="Arial Narrow"/>
                <a:ea typeface="Arial Narrow"/>
                <a:cs typeface="Arial Narrow"/>
              </a:rPr>
              <a:t>thích. </a:t>
            </a:r>
            <a:r>
              <a:rPr lang="vi-VN" sz="1600" dirty="0">
                <a:solidFill>
                  <a:srgbClr val="4D483C"/>
                </a:solidFill>
                <a:latin typeface="Arial Narrow"/>
                <a:ea typeface="Arial Narrow"/>
                <a:cs typeface="Arial Narrow"/>
              </a:rPr>
              <a:t>Họ tham gia với Beryl 8 để thực hiện Cloud Dịch vụ và Tiếp thị Cloud. Dịch vụ Cloud Live Agent giúp họ nâng cao dịch vụ khách hàng. Và với Tiếp thị đám mây, họ sẽ có thể cá nhân hóa các thông tin liên lạc của họ cho mỗi khách hàng và thưởng cho khách hàng trung thành và thu hút lại khách hàng đã mất.</a:t>
            </a:r>
          </a:p>
        </p:txBody>
      </p:sp>
      <p:pic>
        <p:nvPicPr>
          <p:cNvPr id="2395" name="Shape 2395"/>
          <p:cNvPicPr preferRelativeResize="0"/>
          <p:nvPr/>
        </p:nvPicPr>
        <p:blipFill rotWithShape="1">
          <a:blip r:embed="rId3">
            <a:alphaModFix/>
          </a:blip>
          <a:srcRect/>
          <a:stretch/>
        </p:blipFill>
        <p:spPr>
          <a:xfrm>
            <a:off x="11139666" y="6006964"/>
            <a:ext cx="843832" cy="666000"/>
          </a:xfrm>
          <a:prstGeom prst="rect">
            <a:avLst/>
          </a:prstGeom>
          <a:noFill/>
          <a:ln>
            <a:noFill/>
          </a:ln>
        </p:spPr>
      </p:pic>
      <p:sp>
        <p:nvSpPr>
          <p:cNvPr id="3" name="TextBox 2"/>
          <p:cNvSpPr txBox="1"/>
          <p:nvPr/>
        </p:nvSpPr>
        <p:spPr>
          <a:xfrm>
            <a:off x="394564" y="1669139"/>
            <a:ext cx="1330492" cy="400110"/>
          </a:xfrm>
          <a:prstGeom prst="rect">
            <a:avLst/>
          </a:prstGeom>
          <a:noFill/>
        </p:spPr>
        <p:txBody>
          <a:bodyPr wrap="none" rtlCol="0">
            <a:spAutoFit/>
          </a:bodyPr>
          <a:lstStyle/>
          <a:p>
            <a:r>
              <a:rPr lang="en-US" sz="2000">
                <a:solidFill>
                  <a:schemeClr val="accent1"/>
                </a:solidFill>
              </a:rPr>
              <a:t>Tổng quan:</a:t>
            </a:r>
            <a:endParaRPr lang="en-US" sz="2000" dirty="0">
              <a:solidFill>
                <a:schemeClr val="accent1"/>
              </a:solidFill>
            </a:endParaRPr>
          </a:p>
        </p:txBody>
      </p:sp>
      <p:sp>
        <p:nvSpPr>
          <p:cNvPr id="16" name="TextBox 15"/>
          <p:cNvSpPr txBox="1"/>
          <p:nvPr/>
        </p:nvSpPr>
        <p:spPr>
          <a:xfrm>
            <a:off x="394565" y="4077325"/>
            <a:ext cx="1391728" cy="400110"/>
          </a:xfrm>
          <a:prstGeom prst="rect">
            <a:avLst/>
          </a:prstGeom>
          <a:noFill/>
        </p:spPr>
        <p:txBody>
          <a:bodyPr wrap="none" rtlCol="0">
            <a:spAutoFit/>
          </a:bodyPr>
          <a:lstStyle/>
          <a:p>
            <a:r>
              <a:rPr lang="en-US" sz="2000">
                <a:solidFill>
                  <a:schemeClr val="accent1"/>
                </a:solidFill>
              </a:rPr>
              <a:t>Điểm nhấn:</a:t>
            </a:r>
            <a:endParaRPr lang="en-US" sz="2000" dirty="0">
              <a:solidFill>
                <a:schemeClr val="accent1"/>
              </a:solidFill>
            </a:endParaRPr>
          </a:p>
        </p:txBody>
      </p:sp>
      <p:sp>
        <p:nvSpPr>
          <p:cNvPr id="17" name="Shape 2394"/>
          <p:cNvSpPr txBox="1">
            <a:spLocks noGrp="1"/>
          </p:cNvSpPr>
          <p:nvPr>
            <p:ph type="body" idx="2"/>
          </p:nvPr>
        </p:nvSpPr>
        <p:spPr>
          <a:xfrm>
            <a:off x="483605" y="4548402"/>
            <a:ext cx="9826754" cy="1056414"/>
          </a:xfrm>
          <a:prstGeom prst="rect">
            <a:avLst/>
          </a:prstGeom>
          <a:noFill/>
          <a:ln>
            <a:noFill/>
          </a:ln>
        </p:spPr>
        <p:txBody>
          <a:bodyPr vert="horz" lIns="0" tIns="0" rIns="0" bIns="0" rtlCol="0" anchor="t" anchorCtr="0">
            <a:noAutofit/>
          </a:bodyPr>
          <a:lstStyle/>
          <a:p>
            <a:pPr marL="285750" lvl="1"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Triển khai Marketing Cloud</a:t>
            </a:r>
          </a:p>
          <a:p>
            <a:pPr marL="576262" lvl="2"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Cài đặt Marketing Cloud</a:t>
            </a:r>
          </a:p>
          <a:p>
            <a:pPr marL="576262" lvl="2"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Email </a:t>
            </a:r>
            <a:r>
              <a:rPr lang="en-US" sz="1400" dirty="0">
                <a:solidFill>
                  <a:srgbClr val="4D483C"/>
                </a:solidFill>
                <a:latin typeface="Arial Narrow"/>
                <a:ea typeface="Arial Narrow"/>
                <a:cs typeface="Arial Narrow"/>
                <a:sym typeface="Arial Narrow"/>
              </a:rPr>
              <a:t>Studio</a:t>
            </a:r>
          </a:p>
          <a:p>
            <a:pPr marL="576262" lvl="2"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Xây dựng Danh bạ và đồng bộ dữ liệu</a:t>
            </a:r>
            <a:endParaRPr lang="th-TH" sz="1400" dirty="0">
              <a:solidFill>
                <a:srgbClr val="4D483C"/>
              </a:solidFill>
              <a:latin typeface="Arial Narrow"/>
              <a:ea typeface="Arial Narrow"/>
              <a:cs typeface="Arial Narrow"/>
              <a:sym typeface="Arial Narrow"/>
            </a:endParaRPr>
          </a:p>
          <a:p>
            <a:pPr marL="576262" lvl="2"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Xây dựng hành trình khách hàng</a:t>
            </a:r>
            <a:endParaRPr lang="en-US" sz="1400" dirty="0">
              <a:solidFill>
                <a:srgbClr val="4D483C"/>
              </a:solidFill>
              <a:latin typeface="Arial Narrow"/>
              <a:ea typeface="Arial Narrow"/>
              <a:cs typeface="Arial Narrow"/>
              <a:sym typeface="Arial Narrow"/>
            </a:endParaRP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Marketing Cloud Connect</a:t>
            </a:r>
          </a:p>
          <a:p>
            <a:pPr marL="576262" lvl="2"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H</a:t>
            </a:r>
            <a:r>
              <a:rPr lang="vi-VN" sz="1400">
                <a:solidFill>
                  <a:srgbClr val="4D483C"/>
                </a:solidFill>
                <a:latin typeface="Arial Narrow"/>
                <a:ea typeface="Arial Narrow"/>
                <a:cs typeface="Arial Narrow"/>
                <a:sym typeface="Arial Narrow"/>
              </a:rPr>
              <a:t>ư</a:t>
            </a:r>
            <a:r>
              <a:rPr lang="en-US" sz="1400">
                <a:solidFill>
                  <a:srgbClr val="4D483C"/>
                </a:solidFill>
                <a:latin typeface="Arial Narrow"/>
                <a:ea typeface="Arial Narrow"/>
                <a:cs typeface="Arial Narrow"/>
                <a:sym typeface="Arial Narrow"/>
              </a:rPr>
              <a:t>ớng dẫn ng</a:t>
            </a:r>
            <a:r>
              <a:rPr lang="vi-VN" sz="1400">
                <a:solidFill>
                  <a:srgbClr val="4D483C"/>
                </a:solidFill>
                <a:latin typeface="Arial Narrow"/>
                <a:ea typeface="Arial Narrow"/>
                <a:cs typeface="Arial Narrow"/>
                <a:sym typeface="Arial Narrow"/>
              </a:rPr>
              <a:t>ười dùng và quản trị viên</a:t>
            </a:r>
            <a:endParaRPr lang="en-US" sz="1400" dirty="0">
              <a:solidFill>
                <a:srgbClr val="4D483C"/>
              </a:solidFill>
              <a:latin typeface="Arial Narrow"/>
              <a:ea typeface="Arial Narrow"/>
              <a:cs typeface="Arial Narrow"/>
              <a:sym typeface="Arial Narrow"/>
            </a:endParaRPr>
          </a:p>
          <a:p>
            <a:pPr marL="576262" lvl="2"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Lên kế hoạch IP Warm Up</a:t>
            </a:r>
            <a:endParaRPr lang="en-US" sz="1400" dirty="0">
              <a:solidFill>
                <a:srgbClr val="4D483C"/>
              </a:solidFill>
              <a:latin typeface="Arial Narrow"/>
              <a:ea typeface="Arial Narrow"/>
              <a:cs typeface="Arial Narrow"/>
              <a:sym typeface="Arial Narrow"/>
            </a:endParaRPr>
          </a:p>
          <a:p>
            <a:pPr marL="285750" lvl="1"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Triển khai dịch vụ Cloud</a:t>
            </a:r>
            <a:endParaRPr lang="en-US" sz="1400" dirty="0">
              <a:solidFill>
                <a:srgbClr val="4D483C"/>
              </a:solidFill>
              <a:latin typeface="Arial Narrow"/>
              <a:ea typeface="Arial Narrow"/>
              <a:cs typeface="Arial Narrow"/>
              <a:sym typeface="Arial Narrow"/>
            </a:endParaRPr>
          </a:p>
          <a:p>
            <a:pPr marL="576262" lvl="2"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Đại lý trực tuyến</a:t>
            </a:r>
            <a:endParaRPr lang="en-US" sz="1400" dirty="0">
              <a:solidFill>
                <a:srgbClr val="4D483C"/>
              </a:solidFill>
              <a:latin typeface="Arial Narrow"/>
              <a:ea typeface="Arial Narrow"/>
              <a:cs typeface="Arial Narrow"/>
              <a:sym typeface="Arial Narrow"/>
            </a:endParaRPr>
          </a:p>
          <a:p>
            <a:pPr marL="576262" lvl="2" indent="-285750">
              <a:spcBef>
                <a:spcPts val="0"/>
              </a:spcBef>
              <a:spcAft>
                <a:spcPts val="0"/>
              </a:spcAft>
              <a:buClr>
                <a:schemeClr val="tx1">
                  <a:lumMod val="75000"/>
                  <a:lumOff val="25000"/>
                </a:schemeClr>
              </a:buClr>
              <a:buFont typeface="Arial" charset="0"/>
              <a:buChar char="•"/>
            </a:pPr>
            <a:r>
              <a:rPr lang="en-US" sz="1400" dirty="0">
                <a:solidFill>
                  <a:srgbClr val="4D483C"/>
                </a:solidFill>
                <a:latin typeface="Arial Narrow"/>
                <a:ea typeface="Arial Narrow"/>
                <a:cs typeface="Arial Narrow"/>
                <a:sym typeface="Arial Narrow"/>
              </a:rPr>
              <a:t>Web to Case</a:t>
            </a:r>
          </a:p>
          <a:p>
            <a:pPr marL="576262" lvl="2" indent="-285750">
              <a:spcBef>
                <a:spcPts val="0"/>
              </a:spcBef>
              <a:spcAft>
                <a:spcPts val="0"/>
              </a:spcAft>
              <a:buClr>
                <a:schemeClr val="tx1">
                  <a:lumMod val="75000"/>
                  <a:lumOff val="25000"/>
                </a:schemeClr>
              </a:buClr>
              <a:buFont typeface="Arial" charset="0"/>
              <a:buChar char="•"/>
            </a:pPr>
            <a:r>
              <a:rPr lang="en-US" sz="1400">
                <a:solidFill>
                  <a:srgbClr val="4D483C"/>
                </a:solidFill>
                <a:latin typeface="Arial Narrow"/>
                <a:ea typeface="Arial Narrow"/>
                <a:cs typeface="Arial Narrow"/>
                <a:sym typeface="Arial Narrow"/>
              </a:rPr>
              <a:t>H</a:t>
            </a:r>
            <a:r>
              <a:rPr lang="vi-VN" sz="1400">
                <a:solidFill>
                  <a:srgbClr val="4D483C"/>
                </a:solidFill>
                <a:latin typeface="Arial Narrow"/>
                <a:ea typeface="Arial Narrow"/>
                <a:cs typeface="Arial Narrow"/>
                <a:sym typeface="Arial Narrow"/>
              </a:rPr>
              <a:t>ướng dẫn người dùng</a:t>
            </a:r>
            <a:endParaRPr lang="en-US" dirty="0">
              <a:solidFill>
                <a:srgbClr val="4D483C"/>
              </a:solidFill>
              <a:latin typeface="Arial Narrow"/>
              <a:ea typeface="Arial Narrow"/>
              <a:cs typeface="Arial Narrow"/>
              <a:sym typeface="Arial Narrow"/>
            </a:endParaRPr>
          </a:p>
        </p:txBody>
      </p:sp>
      <p:pic>
        <p:nvPicPr>
          <p:cNvPr id="11" name="Picture 10"/>
          <p:cNvPicPr>
            <a:picLocks noChangeAspect="1"/>
          </p:cNvPicPr>
          <p:nvPr/>
        </p:nvPicPr>
        <p:blipFill>
          <a:blip r:embed="rId4"/>
          <a:stretch>
            <a:fillRect/>
          </a:stretch>
        </p:blipFill>
        <p:spPr>
          <a:xfrm>
            <a:off x="483606" y="363663"/>
            <a:ext cx="1589327" cy="1013195"/>
          </a:xfrm>
          <a:prstGeom prst="rect">
            <a:avLst/>
          </a:prstGeom>
        </p:spPr>
      </p:pic>
      <p:pic>
        <p:nvPicPr>
          <p:cNvPr id="5" name="Picture 4"/>
          <p:cNvPicPr>
            <a:picLocks noChangeAspect="1"/>
          </p:cNvPicPr>
          <p:nvPr/>
        </p:nvPicPr>
        <p:blipFill>
          <a:blip r:embed="rId5"/>
          <a:stretch>
            <a:fillRect/>
          </a:stretch>
        </p:blipFill>
        <p:spPr>
          <a:xfrm>
            <a:off x="4523751" y="2026673"/>
            <a:ext cx="7666662" cy="3593498"/>
          </a:xfrm>
          <a:prstGeom prst="rect">
            <a:avLst/>
          </a:prstGeom>
        </p:spPr>
      </p:pic>
    </p:spTree>
    <p:extLst>
      <p:ext uri="{BB962C8B-B14F-4D97-AF65-F5344CB8AC3E}">
        <p14:creationId xmlns:p14="http://schemas.microsoft.com/office/powerpoint/2010/main" val="220151518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thaipublica.org/wp-content/uploads/2014/04/3-Tails-Aircraft.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flipH="1">
            <a:off x="5703887" y="1"/>
            <a:ext cx="6486526" cy="3784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sz="quarter" idx="22"/>
          </p:nvPr>
        </p:nvSpPr>
        <p:spPr>
          <a:xfrm>
            <a:off x="1589" y="1"/>
            <a:ext cx="11150600" cy="3795713"/>
          </a:xfrm>
          <a:gradFill flip="none" rotWithShape="1">
            <a:gsLst>
              <a:gs pos="0">
                <a:schemeClr val="bg1">
                  <a:alpha val="0"/>
                </a:schemeClr>
              </a:gs>
              <a:gs pos="47000">
                <a:srgbClr val="19325D"/>
              </a:gs>
              <a:gs pos="23000">
                <a:schemeClr val="bg1">
                  <a:alpha val="0"/>
                </a:schemeClr>
              </a:gs>
            </a:gsLst>
            <a:lin ang="11220000" scaled="0"/>
            <a:tileRect/>
          </a:gradFill>
          <a:ln>
            <a:noFill/>
          </a:ln>
        </p:spPr>
        <p:txBody>
          <a:bodyPr vert="horz" lIns="365760" tIns="0" rIns="4572000" bIns="1554480" rtlCol="0" anchor="t">
            <a:noAutofit/>
          </a:bodyPr>
          <a:lstStyle/>
          <a:p>
            <a:pPr>
              <a:lnSpc>
                <a:spcPct val="100000"/>
              </a:lnSpc>
            </a:pPr>
            <a:endParaRPr lang="en-US" sz="1800" dirty="0"/>
          </a:p>
          <a:p>
            <a:pPr>
              <a:lnSpc>
                <a:spcPct val="100000"/>
              </a:lnSpc>
            </a:pPr>
            <a:endParaRPr lang="en-US" sz="2400" dirty="0"/>
          </a:p>
        </p:txBody>
      </p:sp>
      <p:sp>
        <p:nvSpPr>
          <p:cNvPr id="9" name="TextBox 8"/>
          <p:cNvSpPr txBox="1"/>
          <p:nvPr/>
        </p:nvSpPr>
        <p:spPr>
          <a:xfrm>
            <a:off x="4891088" y="2959100"/>
            <a:ext cx="914400" cy="914400"/>
          </a:xfrm>
          <a:prstGeom prst="rect">
            <a:avLst/>
          </a:prstGeom>
        </p:spPr>
        <p:txBody>
          <a:bodyPr vert="horz" wrap="none" lIns="91440" tIns="45720" rIns="91440" bIns="45720" rtlCol="0">
            <a:noAutofit/>
          </a:bodyPr>
          <a:lstStyle/>
          <a:p>
            <a:pPr marL="166688" indent="-166688">
              <a:buClr>
                <a:schemeClr val="tx2"/>
              </a:buClr>
              <a:buFont typeface="Arial" panose="020B0604020202020204" pitchFamily="34" charset="0"/>
              <a:buChar char="•"/>
            </a:pPr>
            <a:endParaRPr lang="en-US" sz="2400" dirty="0" err="1">
              <a:solidFill>
                <a:schemeClr val="tx1">
                  <a:lumMod val="75000"/>
                  <a:lumOff val="25000"/>
                </a:schemeClr>
              </a:solidFill>
              <a:latin typeface="+mj-lt"/>
            </a:endParaRPr>
          </a:p>
        </p:txBody>
      </p:sp>
      <p:pic>
        <p:nvPicPr>
          <p:cNvPr id="2" name="Picture Placeholder 1"/>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350407" y="2803713"/>
            <a:ext cx="2100448" cy="1169988"/>
          </a:xfrm>
        </p:spPr>
      </p:pic>
      <p:pic>
        <p:nvPicPr>
          <p:cNvPr id="31" name="Picture 30" descr="sf1_platform_logo_rgb_KO_v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3033" y="3240688"/>
            <a:ext cx="1437221" cy="300605"/>
          </a:xfrm>
          <a:prstGeom prst="rect">
            <a:avLst/>
          </a:prstGeom>
        </p:spPr>
      </p:pic>
      <p:cxnSp>
        <p:nvCxnSpPr>
          <p:cNvPr id="39" name="Straight Connector 38"/>
          <p:cNvCxnSpPr/>
          <p:nvPr/>
        </p:nvCxnSpPr>
        <p:spPr>
          <a:xfrm>
            <a:off x="5487986" y="4726547"/>
            <a:ext cx="0" cy="187200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5"/>
          <p:cNvSpPr>
            <a:spLocks noGrp="1"/>
          </p:cNvSpPr>
          <p:nvPr>
            <p:ph type="body" sz="quarter" idx="20"/>
          </p:nvPr>
        </p:nvSpPr>
        <p:spPr>
          <a:xfrm>
            <a:off x="376166" y="4719145"/>
            <a:ext cx="4961007" cy="1879402"/>
          </a:xfrm>
        </p:spPr>
        <p:txBody>
          <a:bodyPr/>
          <a:lstStyle/>
          <a:p>
            <a:pPr marL="0" lvl="1" indent="0">
              <a:spcBef>
                <a:spcPct val="20000"/>
              </a:spcBef>
              <a:buNone/>
            </a:pPr>
            <a:r>
              <a:rPr lang="vi-VN" altLang="en-US" sz="1200">
                <a:solidFill>
                  <a:srgbClr val="4D483C"/>
                </a:solidFill>
                <a:ea typeface="MS PGothic" charset="-128"/>
              </a:rPr>
              <a:t>THAI Airways kết nối với Beryl8 để tìm ra câu trả lời cho giải pháp CRM mới của họ để phục vụ tốt hơn cho hành khách qua các điểm trải nghiệm khác nhau thông qua các chuyến bay của họ. Giải pháp được thực hiện bằng việc triển khai Service Cloud và Force.com cùng với các ứng dụng di động được tùy chỉnh cho phi hành đoàn và đội bảo trì máy bay để thực hiện dịch vụ và thu thập phản hồi của khách hàng. Sáng kiến này tập trung vào việc tích hợp và xây dựng một hồ sơ khách hàng duy nhất cũng như các thông tin bổ sung khác từ các nguồn dữ liệu khác nhau để hỗ trợ việc xử lý sự cố xảy ra hiệu quả trên tất cả các “điểm chạm” đảm bảo rằng trải nghiệm của hành khách liền mạch trong suốt hành trình với THAI Airways.</a:t>
            </a:r>
          </a:p>
          <a:p>
            <a:pPr marL="0" lvl="1" indent="0">
              <a:spcBef>
                <a:spcPct val="20000"/>
              </a:spcBef>
              <a:buNone/>
            </a:pPr>
            <a:endParaRPr lang="en-US" altLang="en-US" sz="1200" dirty="0">
              <a:solidFill>
                <a:srgbClr val="4D483C"/>
              </a:solidFill>
              <a:ea typeface="MS PGothic" charset="-128"/>
            </a:endParaRPr>
          </a:p>
        </p:txBody>
      </p:sp>
      <p:sp>
        <p:nvSpPr>
          <p:cNvPr id="42" name="Text Placeholder 25"/>
          <p:cNvSpPr txBox="1">
            <a:spLocks/>
          </p:cNvSpPr>
          <p:nvPr/>
        </p:nvSpPr>
        <p:spPr>
          <a:xfrm>
            <a:off x="5638801" y="4737545"/>
            <a:ext cx="6396162" cy="1472738"/>
          </a:xfrm>
          <a:prstGeom prst="rect">
            <a:avLst/>
          </a:prstGeom>
          <a:extLst/>
        </p:spPr>
        <p:txBody>
          <a:bodyPr vert="horz" lIns="0" tIns="0" rIns="0" bIns="0" rtlCol="0">
            <a:noAutofit/>
          </a:bodyPr>
          <a:lstStyle>
            <a:lvl1pPr marL="0" indent="0" algn="l" defTabSz="914400" rtl="0" eaLnBrk="1" latinLnBrk="0" hangingPunct="1">
              <a:lnSpc>
                <a:spcPct val="100000"/>
              </a:lnSpc>
              <a:spcBef>
                <a:spcPts val="800"/>
              </a:spcBef>
              <a:spcAft>
                <a:spcPts val="600"/>
              </a:spcAft>
              <a:buClr>
                <a:schemeClr val="bg1">
                  <a:lumMod val="50000"/>
                </a:schemeClr>
              </a:buClr>
              <a:buSzPct val="100000"/>
              <a:buFont typeface="Arial" panose="020B0604020202020204" pitchFamily="34" charset="0"/>
              <a:buNone/>
              <a:defRPr lang="en-US" sz="2000" kern="1200" spc="-20" baseline="0" dirty="0" smtClean="0">
                <a:solidFill>
                  <a:srgbClr val="7C868D"/>
                </a:solidFill>
                <a:latin typeface="Salesforce Sans"/>
                <a:ea typeface="+mn-ea"/>
                <a:cs typeface="+mn-cs"/>
              </a:defRPr>
            </a:lvl1pPr>
            <a:lvl2pPr marL="230188" indent="-2222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2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2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400" kern="1200" spc="-2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4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a:spcBef>
                <a:spcPct val="20000"/>
              </a:spcBef>
              <a:spcAft>
                <a:spcPts val="0"/>
              </a:spcAft>
              <a:buFont typeface="Arial" charset="0"/>
              <a:buChar char="•"/>
            </a:pPr>
            <a:r>
              <a:rPr lang="vi-VN" altLang="en-US" sz="1200">
                <a:solidFill>
                  <a:schemeClr val="tx1">
                    <a:lumMod val="65000"/>
                    <a:lumOff val="35000"/>
                  </a:schemeClr>
                </a:solidFill>
                <a:latin typeface="+mj-lt"/>
                <a:ea typeface="MS PGothic" charset="-128"/>
              </a:rPr>
              <a:t>360 độ về hồ sơ khách hàng và khả năng tương tác khách hàng được tích hợp</a:t>
            </a:r>
            <a:endParaRPr lang="en-US" altLang="en-US" sz="1200">
              <a:solidFill>
                <a:schemeClr val="tx1">
                  <a:lumMod val="65000"/>
                  <a:lumOff val="35000"/>
                </a:schemeClr>
              </a:solidFill>
              <a:latin typeface="+mj-lt"/>
              <a:ea typeface="MS PGothic" charset="-128"/>
            </a:endParaRPr>
          </a:p>
          <a:p>
            <a:pPr marL="0" lvl="1">
              <a:spcBef>
                <a:spcPct val="20000"/>
              </a:spcBef>
              <a:spcAft>
                <a:spcPts val="0"/>
              </a:spcAft>
              <a:buFont typeface="Arial" charset="0"/>
              <a:buChar char="•"/>
            </a:pPr>
            <a:r>
              <a:rPr lang="en-US" altLang="en-US" sz="1200">
                <a:solidFill>
                  <a:srgbClr val="4D483C"/>
                </a:solidFill>
                <a:latin typeface="+mj-lt"/>
                <a:ea typeface="MS PGothic" charset="-128"/>
              </a:rPr>
              <a:t>Quản lý case với các quy tắc theo dõi và đẩy tác vụ theo chuẩn SLA</a:t>
            </a:r>
          </a:p>
          <a:p>
            <a:pPr marL="0" lvl="1">
              <a:spcBef>
                <a:spcPct val="20000"/>
              </a:spcBef>
              <a:spcAft>
                <a:spcPts val="0"/>
              </a:spcAft>
              <a:buFont typeface="Arial" charset="0"/>
              <a:buChar char="•"/>
            </a:pPr>
            <a:r>
              <a:rPr lang="en-US" altLang="en-US" sz="1200">
                <a:solidFill>
                  <a:srgbClr val="4D483C"/>
                </a:solidFill>
                <a:latin typeface="+mj-lt"/>
                <a:ea typeface="MS PGothic" charset="-128"/>
              </a:rPr>
              <a:t>Khả năng hệ thống tri thức</a:t>
            </a:r>
          </a:p>
          <a:p>
            <a:pPr marL="0" lvl="1">
              <a:spcBef>
                <a:spcPct val="20000"/>
              </a:spcBef>
              <a:spcAft>
                <a:spcPts val="0"/>
              </a:spcAft>
              <a:buFont typeface="Arial" charset="0"/>
              <a:buChar char="•"/>
            </a:pPr>
            <a:r>
              <a:rPr lang="en-US" altLang="en-US" sz="1200">
                <a:solidFill>
                  <a:srgbClr val="4D483C"/>
                </a:solidFill>
                <a:latin typeface="+mj-lt"/>
                <a:ea typeface="MS PGothic" charset="-128"/>
              </a:rPr>
              <a:t>Ứng dụng di động cho hoạt động dịch vụ trong chuyến bay</a:t>
            </a:r>
          </a:p>
          <a:p>
            <a:pPr marL="0" lvl="1">
              <a:spcBef>
                <a:spcPct val="20000"/>
              </a:spcBef>
              <a:spcAft>
                <a:spcPts val="0"/>
              </a:spcAft>
              <a:buFont typeface="Arial" charset="0"/>
              <a:buChar char="•"/>
            </a:pPr>
            <a:r>
              <a:rPr lang="en-US" altLang="en-US" sz="1200">
                <a:solidFill>
                  <a:srgbClr val="4D483C"/>
                </a:solidFill>
                <a:latin typeface="+mj-lt"/>
                <a:ea typeface="MS PGothic" charset="-128"/>
              </a:rPr>
              <a:t>Ứng dụng di động tùy chỉnh để bảo trì máy bay</a:t>
            </a:r>
          </a:p>
          <a:p>
            <a:pPr marL="0" lvl="1">
              <a:spcBef>
                <a:spcPct val="20000"/>
              </a:spcBef>
              <a:spcAft>
                <a:spcPts val="0"/>
              </a:spcAft>
              <a:buFont typeface="Arial" charset="0"/>
              <a:buChar char="•"/>
            </a:pPr>
            <a:r>
              <a:rPr lang="en-US" altLang="en-US" sz="1200">
                <a:solidFill>
                  <a:srgbClr val="4D483C"/>
                </a:solidFill>
                <a:latin typeface="+mj-lt"/>
                <a:ea typeface="MS PGothic" charset="-128"/>
              </a:rPr>
              <a:t>Phân tích nghiệp vụ thông qua Khả năng Báo cáo và Bảng điều khiển</a:t>
            </a:r>
          </a:p>
          <a:p>
            <a:pPr marL="0" lvl="1">
              <a:spcBef>
                <a:spcPct val="20000"/>
              </a:spcBef>
              <a:spcAft>
                <a:spcPts val="0"/>
              </a:spcAft>
              <a:buFont typeface="Arial" charset="0"/>
              <a:buChar char="•"/>
            </a:pPr>
            <a:r>
              <a:rPr lang="en-US" altLang="en-US" sz="1200">
                <a:solidFill>
                  <a:srgbClr val="4D483C"/>
                </a:solidFill>
                <a:latin typeface="+mj-lt"/>
                <a:ea typeface="MS PGothic" charset="-128"/>
              </a:rPr>
              <a:t>Hợp tác thông qua Chatter</a:t>
            </a:r>
          </a:p>
          <a:p>
            <a:pPr marL="0" lvl="1">
              <a:spcBef>
                <a:spcPct val="20000"/>
              </a:spcBef>
              <a:spcAft>
                <a:spcPts val="0"/>
              </a:spcAft>
              <a:buFont typeface="Arial" charset="0"/>
              <a:buChar char="•"/>
            </a:pPr>
            <a:endParaRPr lang="en-US" altLang="en-US" sz="1200" dirty="0">
              <a:solidFill>
                <a:srgbClr val="4D483C"/>
              </a:solidFill>
              <a:latin typeface="+mj-lt"/>
              <a:ea typeface="MS PGothic" charset="-128"/>
            </a:endParaRPr>
          </a:p>
        </p:txBody>
      </p:sp>
      <p:sp>
        <p:nvSpPr>
          <p:cNvPr id="43" name="Title 4"/>
          <p:cNvSpPr>
            <a:spLocks noGrp="1"/>
          </p:cNvSpPr>
          <p:nvPr>
            <p:ph type="title"/>
          </p:nvPr>
        </p:nvSpPr>
        <p:spPr>
          <a:xfrm>
            <a:off x="347977" y="3700981"/>
            <a:ext cx="11842436" cy="854253"/>
          </a:xfrm>
        </p:spPr>
        <p:txBody>
          <a:bodyPr/>
          <a:lstStyle/>
          <a:p>
            <a:r>
              <a:rPr lang="en-US" b="1" dirty="0">
                <a:latin typeface="+mj-lt"/>
              </a:rPr>
              <a:t>THAI </a:t>
            </a:r>
            <a:r>
              <a:rPr lang="en-US" b="1">
                <a:latin typeface="+mj-lt"/>
              </a:rPr>
              <a:t>Airways </a:t>
            </a:r>
            <a:r>
              <a:rPr lang="en-US"/>
              <a:t>Cải thiện Hành trình khách hàng tại mọi “điểm chạm”</a:t>
            </a:r>
            <a:endParaRPr lang="en-US" dirty="0">
              <a:latin typeface="+mj-lt"/>
            </a:endParaRP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85573" y="6142723"/>
            <a:ext cx="684500" cy="540245"/>
          </a:xfrm>
          <a:prstGeom prst="rect">
            <a:avLst/>
          </a:prstGeom>
        </p:spPr>
      </p:pic>
      <p:pic>
        <p:nvPicPr>
          <p:cNvPr id="1026" name="Picture 2" descr="http://1slnnq4ec8wn3bwbai4022ij.wpengine.netdna-cdn.com/wp-content/uploads/2015/03/logo-with-THAI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845" y="3064741"/>
            <a:ext cx="1782347" cy="6566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8772" y="3205174"/>
            <a:ext cx="1626295" cy="457200"/>
          </a:xfrm>
          <a:prstGeom prst="rect">
            <a:avLst/>
          </a:prstGeom>
        </p:spPr>
      </p:pic>
    </p:spTree>
    <p:extLst>
      <p:ext uri="{BB962C8B-B14F-4D97-AF65-F5344CB8AC3E}">
        <p14:creationId xmlns:p14="http://schemas.microsoft.com/office/powerpoint/2010/main" val="231761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9611" y="653257"/>
            <a:ext cx="10853765" cy="404813"/>
          </a:xfrm>
        </p:spPr>
        <p:txBody>
          <a:bodyPr>
            <a:noAutofit/>
          </a:bodyPr>
          <a:lstStyle/>
          <a:p>
            <a:r>
              <a:rPr lang="en-US" sz="2800" dirty="0"/>
              <a:t>ANANTARA VACATION CLUB</a:t>
            </a:r>
          </a:p>
        </p:txBody>
      </p:sp>
      <p:grpSp>
        <p:nvGrpSpPr>
          <p:cNvPr id="43" name="Group 42"/>
          <p:cNvGrpSpPr>
            <a:grpSpLocks noChangeAspect="1"/>
          </p:cNvGrpSpPr>
          <p:nvPr/>
        </p:nvGrpSpPr>
        <p:grpSpPr>
          <a:xfrm>
            <a:off x="6183972" y="1032829"/>
            <a:ext cx="2250000" cy="2250000"/>
            <a:chOff x="7617497" y="862956"/>
            <a:chExt cx="1660797" cy="1660797"/>
          </a:xfrm>
        </p:grpSpPr>
        <p:grpSp>
          <p:nvGrpSpPr>
            <p:cNvPr id="31" name="Group 30"/>
            <p:cNvGrpSpPr/>
            <p:nvPr/>
          </p:nvGrpSpPr>
          <p:grpSpPr>
            <a:xfrm>
              <a:off x="7617497" y="862956"/>
              <a:ext cx="1660797" cy="1660797"/>
              <a:chOff x="1673927" y="3393616"/>
              <a:chExt cx="2220926" cy="2220926"/>
            </a:xfrm>
          </p:grpSpPr>
          <p:sp>
            <p:nvSpPr>
              <p:cNvPr id="32" name="Oval 31"/>
              <p:cNvSpPr/>
              <p:nvPr/>
            </p:nvSpPr>
            <p:spPr>
              <a:xfrm>
                <a:off x="1673927" y="3393616"/>
                <a:ext cx="2220926" cy="2220926"/>
              </a:xfrm>
              <a:prstGeom prst="ellipse">
                <a:avLst/>
              </a:prstGeom>
              <a:solidFill>
                <a:schemeClr val="bg1"/>
              </a:solidFill>
              <a:ln w="12700">
                <a:solidFill>
                  <a:srgbClr val="B3A2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black"/>
                  </a:solidFill>
                </a:endParaRPr>
              </a:p>
            </p:txBody>
          </p:sp>
          <p:sp>
            <p:nvSpPr>
              <p:cNvPr id="33" name="TextBox 32"/>
              <p:cNvSpPr txBox="1"/>
              <p:nvPr/>
            </p:nvSpPr>
            <p:spPr>
              <a:xfrm>
                <a:off x="2002573" y="5034169"/>
                <a:ext cx="1528088" cy="303800"/>
              </a:xfrm>
              <a:prstGeom prst="rect">
                <a:avLst/>
              </a:prstGeom>
              <a:noFill/>
            </p:spPr>
            <p:txBody>
              <a:bodyPr wrap="square" rtlCol="0">
                <a:spAutoFit/>
              </a:bodyPr>
              <a:lstStyle/>
              <a:p>
                <a:pPr algn="ctr"/>
                <a:r>
                  <a:rPr lang="en-US" sz="1400" dirty="0" err="1" smtClean="0">
                    <a:solidFill>
                      <a:srgbClr val="515859"/>
                    </a:solidFill>
                    <a:latin typeface="Calibri Light" panose="020F0302020204030204"/>
                  </a:rPr>
                  <a:t>Kỳ</a:t>
                </a:r>
                <a:r>
                  <a:rPr lang="en-US" sz="1400" dirty="0" smtClean="0">
                    <a:solidFill>
                      <a:srgbClr val="515859"/>
                    </a:solidFill>
                    <a:latin typeface="Calibri Light" panose="020F0302020204030204"/>
                  </a:rPr>
                  <a:t> </a:t>
                </a:r>
                <a:r>
                  <a:rPr lang="en-US" sz="1400" dirty="0" err="1" smtClean="0">
                    <a:solidFill>
                      <a:srgbClr val="515859"/>
                    </a:solidFill>
                    <a:latin typeface="Calibri Light" panose="020F0302020204030204"/>
                  </a:rPr>
                  <a:t>nghỉ</a:t>
                </a:r>
                <a:endParaRPr lang="en-US" sz="1400" dirty="0">
                  <a:solidFill>
                    <a:srgbClr val="515859"/>
                  </a:solidFill>
                  <a:latin typeface="Calibri Light" panose="020F0302020204030204"/>
                </a:endParaRPr>
              </a:p>
            </p:txBody>
          </p:sp>
        </p:gr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9988" y="1497941"/>
              <a:ext cx="527508" cy="527508"/>
            </a:xfrm>
            <a:prstGeom prst="rect">
              <a:avLst/>
            </a:prstGeom>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7571" y="1126464"/>
              <a:ext cx="527508" cy="527508"/>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7895" y="1433637"/>
              <a:ext cx="527508" cy="527508"/>
            </a:xfrm>
            <a:prstGeom prst="rect">
              <a:avLst/>
            </a:prstGeom>
          </p:spPr>
        </p:pic>
      </p:grpSp>
      <p:grpSp>
        <p:nvGrpSpPr>
          <p:cNvPr id="10" name="Group 9"/>
          <p:cNvGrpSpPr/>
          <p:nvPr/>
        </p:nvGrpSpPr>
        <p:grpSpPr>
          <a:xfrm>
            <a:off x="9334091" y="1032829"/>
            <a:ext cx="2250000" cy="2250000"/>
            <a:chOff x="814900" y="1377367"/>
            <a:chExt cx="2250000" cy="2250000"/>
          </a:xfrm>
        </p:grpSpPr>
        <p:sp>
          <p:nvSpPr>
            <p:cNvPr id="20" name="Oval 19"/>
            <p:cNvSpPr/>
            <p:nvPr/>
          </p:nvSpPr>
          <p:spPr>
            <a:xfrm>
              <a:off x="814900" y="1377367"/>
              <a:ext cx="2250000" cy="2250000"/>
            </a:xfrm>
            <a:prstGeom prst="ellipse">
              <a:avLst/>
            </a:prstGeom>
            <a:solidFill>
              <a:schemeClr val="bg1"/>
            </a:solidFill>
            <a:ln w="12700">
              <a:solidFill>
                <a:srgbClr val="B3A2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515859"/>
                </a:solidFill>
              </a:endParaRPr>
            </a:p>
          </p:txBody>
        </p:sp>
        <p:sp>
          <p:nvSpPr>
            <p:cNvPr id="21" name="TextBox 20"/>
            <p:cNvSpPr txBox="1"/>
            <p:nvPr/>
          </p:nvSpPr>
          <p:spPr>
            <a:xfrm>
              <a:off x="1117599" y="2975052"/>
              <a:ext cx="1591733" cy="307777"/>
            </a:xfrm>
            <a:prstGeom prst="rect">
              <a:avLst/>
            </a:prstGeom>
            <a:noFill/>
          </p:spPr>
          <p:txBody>
            <a:bodyPr wrap="square" rtlCol="0">
              <a:spAutoFit/>
            </a:bodyPr>
            <a:lstStyle/>
            <a:p>
              <a:pPr algn="ctr"/>
              <a:r>
                <a:rPr lang="en-US" sz="1400">
                  <a:solidFill>
                    <a:srgbClr val="515859"/>
                  </a:solidFill>
                  <a:latin typeface="Calibri Light" panose="020F0302020204030204"/>
                </a:rPr>
                <a:t>30 Năm</a:t>
              </a:r>
              <a:endParaRPr lang="en-US" sz="1400" dirty="0">
                <a:solidFill>
                  <a:srgbClr val="515859"/>
                </a:solidFill>
                <a:latin typeface="Calibri Light" panose="020F0302020204030204"/>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8870" y="1767130"/>
              <a:ext cx="907103" cy="1068518"/>
            </a:xfrm>
            <a:prstGeom prst="rect">
              <a:avLst/>
            </a:prstGeom>
          </p:spPr>
        </p:pic>
      </p:grpSp>
      <p:grpSp>
        <p:nvGrpSpPr>
          <p:cNvPr id="12" name="Group 11"/>
          <p:cNvGrpSpPr/>
          <p:nvPr/>
        </p:nvGrpSpPr>
        <p:grpSpPr>
          <a:xfrm>
            <a:off x="9339124" y="3608059"/>
            <a:ext cx="2250000" cy="2250000"/>
            <a:chOff x="8937615" y="1242745"/>
            <a:chExt cx="2250000" cy="2250000"/>
          </a:xfrm>
        </p:grpSpPr>
        <p:sp>
          <p:nvSpPr>
            <p:cNvPr id="35" name="Oval 34"/>
            <p:cNvSpPr/>
            <p:nvPr/>
          </p:nvSpPr>
          <p:spPr>
            <a:xfrm>
              <a:off x="8937615" y="1242745"/>
              <a:ext cx="2250000" cy="2250000"/>
            </a:xfrm>
            <a:prstGeom prst="ellipse">
              <a:avLst/>
            </a:prstGeom>
            <a:solidFill>
              <a:schemeClr val="bg1"/>
            </a:solidFill>
            <a:ln w="12700">
              <a:solidFill>
                <a:srgbClr val="B3A2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black"/>
                </a:solidFill>
              </a:endParaRPr>
            </a:p>
          </p:txBody>
        </p:sp>
        <p:sp>
          <p:nvSpPr>
            <p:cNvPr id="36" name="TextBox 35"/>
            <p:cNvSpPr txBox="1"/>
            <p:nvPr/>
          </p:nvSpPr>
          <p:spPr>
            <a:xfrm>
              <a:off x="9413626" y="2787064"/>
              <a:ext cx="1287913" cy="307777"/>
            </a:xfrm>
            <a:prstGeom prst="rect">
              <a:avLst/>
            </a:prstGeom>
            <a:noFill/>
          </p:spPr>
          <p:txBody>
            <a:bodyPr wrap="square" rtlCol="0">
              <a:spAutoFit/>
            </a:bodyPr>
            <a:lstStyle/>
            <a:p>
              <a:pPr algn="ctr"/>
              <a:r>
                <a:rPr lang="en-US" sz="1400">
                  <a:solidFill>
                    <a:srgbClr val="515859"/>
                  </a:solidFill>
                  <a:latin typeface="Calibri Light" panose="020F0302020204030204"/>
                </a:rPr>
                <a:t>Sự linh hoạt</a:t>
              </a:r>
              <a:endParaRPr lang="en-US" sz="1400" dirty="0">
                <a:solidFill>
                  <a:srgbClr val="515859"/>
                </a:solidFill>
                <a:latin typeface="Calibri Light" panose="020F0302020204030204"/>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9506" y="1845968"/>
              <a:ext cx="956152" cy="845498"/>
            </a:xfrm>
            <a:prstGeom prst="rect">
              <a:avLst/>
            </a:prstGeom>
          </p:spPr>
        </p:pic>
      </p:grpSp>
      <p:grpSp>
        <p:nvGrpSpPr>
          <p:cNvPr id="6" name="Group 5"/>
          <p:cNvGrpSpPr/>
          <p:nvPr/>
        </p:nvGrpSpPr>
        <p:grpSpPr>
          <a:xfrm>
            <a:off x="6162734" y="3608059"/>
            <a:ext cx="2343794" cy="2383667"/>
            <a:chOff x="2788357" y="3978380"/>
            <a:chExt cx="2190864" cy="2190864"/>
          </a:xfrm>
        </p:grpSpPr>
        <p:grpSp>
          <p:nvGrpSpPr>
            <p:cNvPr id="4" name="Group 3"/>
            <p:cNvGrpSpPr/>
            <p:nvPr/>
          </p:nvGrpSpPr>
          <p:grpSpPr>
            <a:xfrm>
              <a:off x="2788357" y="3978380"/>
              <a:ext cx="2190864" cy="2190864"/>
              <a:chOff x="857957" y="3964762"/>
              <a:chExt cx="2190864" cy="2190864"/>
            </a:xfrm>
          </p:grpSpPr>
          <p:sp>
            <p:nvSpPr>
              <p:cNvPr id="26" name="Oval 25"/>
              <p:cNvSpPr/>
              <p:nvPr/>
            </p:nvSpPr>
            <p:spPr>
              <a:xfrm>
                <a:off x="857957" y="3964762"/>
                <a:ext cx="2190864" cy="2190864"/>
              </a:xfrm>
              <a:prstGeom prst="ellipse">
                <a:avLst/>
              </a:prstGeom>
              <a:solidFill>
                <a:schemeClr val="bg1"/>
              </a:solidFill>
              <a:ln w="12700">
                <a:solidFill>
                  <a:srgbClr val="B3A25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black"/>
                  </a:solidFill>
                </a:endParaRPr>
              </a:p>
            </p:txBody>
          </p:sp>
          <p:sp>
            <p:nvSpPr>
              <p:cNvPr id="27" name="TextBox 26"/>
              <p:cNvSpPr txBox="1"/>
              <p:nvPr/>
            </p:nvSpPr>
            <p:spPr>
              <a:xfrm>
                <a:off x="983335" y="5296304"/>
                <a:ext cx="1997664" cy="678917"/>
              </a:xfrm>
              <a:prstGeom prst="rect">
                <a:avLst/>
              </a:prstGeom>
              <a:noFill/>
            </p:spPr>
            <p:txBody>
              <a:bodyPr wrap="square" rtlCol="0">
                <a:spAutoFit/>
              </a:bodyPr>
              <a:lstStyle/>
              <a:p>
                <a:pPr algn="ctr"/>
                <a:r>
                  <a:rPr lang="en-US" sz="1400" dirty="0" err="1">
                    <a:solidFill>
                      <a:srgbClr val="515859"/>
                    </a:solidFill>
                    <a:latin typeface="Calibri Light" panose="020F0302020204030204"/>
                  </a:rPr>
                  <a:t>Các</a:t>
                </a:r>
                <a:r>
                  <a:rPr lang="en-US" sz="1400" dirty="0">
                    <a:solidFill>
                      <a:srgbClr val="515859"/>
                    </a:solidFill>
                    <a:latin typeface="Calibri Light" panose="020F0302020204030204"/>
                  </a:rPr>
                  <a:t> </a:t>
                </a:r>
                <a:r>
                  <a:rPr lang="en-US" sz="1400" dirty="0" err="1" smtClean="0">
                    <a:solidFill>
                      <a:srgbClr val="515859"/>
                    </a:solidFill>
                    <a:latin typeface="Calibri Light" panose="020F0302020204030204"/>
                  </a:rPr>
                  <a:t>kỳ</a:t>
                </a:r>
                <a:r>
                  <a:rPr lang="en-US" sz="1400" dirty="0" smtClean="0">
                    <a:solidFill>
                      <a:srgbClr val="515859"/>
                    </a:solidFill>
                    <a:latin typeface="Calibri Light" panose="020F0302020204030204"/>
                  </a:rPr>
                  <a:t> </a:t>
                </a:r>
                <a:r>
                  <a:rPr lang="en-US" sz="1400" dirty="0" err="1" smtClean="0">
                    <a:solidFill>
                      <a:srgbClr val="515859"/>
                    </a:solidFill>
                    <a:latin typeface="Calibri Light" panose="020F0302020204030204"/>
                  </a:rPr>
                  <a:t>nghỉ</a:t>
                </a:r>
                <a:r>
                  <a:rPr lang="en-US" sz="1400" dirty="0" smtClean="0">
                    <a:solidFill>
                      <a:srgbClr val="515859"/>
                    </a:solidFill>
                    <a:latin typeface="Calibri Light" panose="020F0302020204030204"/>
                  </a:rPr>
                  <a:t> </a:t>
                </a:r>
                <a:r>
                  <a:rPr lang="en-US" sz="1400" dirty="0" err="1">
                    <a:solidFill>
                      <a:srgbClr val="515859"/>
                    </a:solidFill>
                    <a:latin typeface="Calibri Light" panose="020F0302020204030204"/>
                  </a:rPr>
                  <a:t>khác</a:t>
                </a:r>
                <a:r>
                  <a:rPr lang="en-US" sz="1400" dirty="0">
                    <a:solidFill>
                      <a:srgbClr val="515859"/>
                    </a:solidFill>
                    <a:latin typeface="Calibri Light" panose="020F0302020204030204"/>
                  </a:rPr>
                  <a:t> </a:t>
                </a:r>
                <a:r>
                  <a:rPr lang="en-US" sz="1400" dirty="0" err="1">
                    <a:solidFill>
                      <a:srgbClr val="515859"/>
                    </a:solidFill>
                    <a:latin typeface="Calibri Light" panose="020F0302020204030204"/>
                  </a:rPr>
                  <a:t>nhau</a:t>
                </a:r>
                <a:r>
                  <a:rPr lang="en-US" sz="1400" dirty="0">
                    <a:solidFill>
                      <a:srgbClr val="515859"/>
                    </a:solidFill>
                    <a:latin typeface="Calibri Light" panose="020F0302020204030204"/>
                  </a:rPr>
                  <a:t> </a:t>
                </a:r>
                <a:r>
                  <a:rPr lang="en-US" sz="1400" dirty="0" err="1">
                    <a:solidFill>
                      <a:srgbClr val="515859"/>
                    </a:solidFill>
                    <a:latin typeface="Calibri Light" panose="020F0302020204030204"/>
                  </a:rPr>
                  <a:t>tùy</a:t>
                </a:r>
                <a:r>
                  <a:rPr lang="en-US" sz="1400" dirty="0">
                    <a:solidFill>
                      <a:srgbClr val="515859"/>
                    </a:solidFill>
                    <a:latin typeface="Calibri Light" panose="020F0302020204030204"/>
                  </a:rPr>
                  <a:t> </a:t>
                </a:r>
                <a:r>
                  <a:rPr lang="en-US" sz="1400" dirty="0" err="1">
                    <a:solidFill>
                      <a:srgbClr val="515859"/>
                    </a:solidFill>
                    <a:latin typeface="Calibri Light" panose="020F0302020204030204"/>
                  </a:rPr>
                  <a:t>thuộc</a:t>
                </a:r>
                <a:r>
                  <a:rPr lang="en-US" sz="1400" dirty="0">
                    <a:solidFill>
                      <a:srgbClr val="515859"/>
                    </a:solidFill>
                    <a:latin typeface="Calibri Light" panose="020F0302020204030204"/>
                  </a:rPr>
                  <a:t> </a:t>
                </a:r>
                <a:r>
                  <a:rPr lang="en-US" sz="1400" dirty="0" err="1">
                    <a:solidFill>
                      <a:srgbClr val="515859"/>
                    </a:solidFill>
                    <a:latin typeface="Calibri Light" panose="020F0302020204030204"/>
                  </a:rPr>
                  <a:t>vào</a:t>
                </a:r>
                <a:r>
                  <a:rPr lang="en-US" sz="1400" dirty="0">
                    <a:solidFill>
                      <a:srgbClr val="515859"/>
                    </a:solidFill>
                    <a:latin typeface="Calibri Light" panose="020F0302020204030204"/>
                  </a:rPr>
                  <a:t> </a:t>
                </a:r>
                <a:r>
                  <a:rPr lang="en-US" sz="1400" dirty="0" err="1">
                    <a:solidFill>
                      <a:srgbClr val="515859"/>
                    </a:solidFill>
                    <a:latin typeface="Calibri Light" panose="020F0302020204030204"/>
                  </a:rPr>
                  <a:t>loại</a:t>
                </a:r>
                <a:r>
                  <a:rPr lang="en-US" sz="1400" dirty="0">
                    <a:solidFill>
                      <a:srgbClr val="515859"/>
                    </a:solidFill>
                    <a:latin typeface="Calibri Light" panose="020F0302020204030204"/>
                  </a:rPr>
                  <a:t> </a:t>
                </a:r>
                <a:r>
                  <a:rPr lang="en-US" sz="1400" dirty="0" err="1">
                    <a:solidFill>
                      <a:srgbClr val="515859"/>
                    </a:solidFill>
                    <a:latin typeface="Calibri Light" panose="020F0302020204030204"/>
                  </a:rPr>
                  <a:t>phòng</a:t>
                </a:r>
                <a:r>
                  <a:rPr lang="en-US" sz="1400" dirty="0">
                    <a:solidFill>
                      <a:srgbClr val="515859"/>
                    </a:solidFill>
                    <a:latin typeface="Calibri Light" panose="020F0302020204030204"/>
                  </a:rPr>
                  <a:t>/</a:t>
                </a:r>
                <a:r>
                  <a:rPr lang="en-US" sz="1400" dirty="0" err="1">
                    <a:solidFill>
                      <a:srgbClr val="515859"/>
                    </a:solidFill>
                    <a:latin typeface="Calibri Light" panose="020F0302020204030204"/>
                  </a:rPr>
                  <a:t>mùa</a:t>
                </a:r>
                <a:r>
                  <a:rPr lang="en-US" sz="1400" dirty="0">
                    <a:solidFill>
                      <a:srgbClr val="515859"/>
                    </a:solidFill>
                    <a:latin typeface="Calibri Light" panose="020F0302020204030204"/>
                  </a:rPr>
                  <a:t>/</a:t>
                </a:r>
              </a:p>
              <a:p>
                <a:pPr algn="ctr"/>
                <a:r>
                  <a:rPr lang="en-US" sz="1400" dirty="0" err="1">
                    <a:solidFill>
                      <a:srgbClr val="515859"/>
                    </a:solidFill>
                    <a:latin typeface="Calibri Light" panose="020F0302020204030204"/>
                  </a:rPr>
                  <a:t>vị</a:t>
                </a:r>
                <a:r>
                  <a:rPr lang="en-US" sz="1400" dirty="0">
                    <a:solidFill>
                      <a:srgbClr val="515859"/>
                    </a:solidFill>
                    <a:latin typeface="Calibri Light" panose="020F0302020204030204"/>
                  </a:rPr>
                  <a:t> </a:t>
                </a:r>
                <a:r>
                  <a:rPr lang="en-US" sz="1400" dirty="0" err="1">
                    <a:solidFill>
                      <a:srgbClr val="515859"/>
                    </a:solidFill>
                    <a:latin typeface="Calibri Light" panose="020F0302020204030204"/>
                  </a:rPr>
                  <a:t>trí</a:t>
                </a:r>
                <a:endParaRPr lang="en-US" sz="1400" dirty="0">
                  <a:solidFill>
                    <a:srgbClr val="515859"/>
                  </a:solidFill>
                  <a:latin typeface="Calibri Light" panose="020F0302020204030204"/>
                </a:endParaRPr>
              </a:p>
            </p:txBody>
          </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1894" y="4208318"/>
              <a:ext cx="1243336" cy="1049482"/>
            </a:xfrm>
            <a:prstGeom prst="rect">
              <a:avLst/>
            </a:prstGeom>
          </p:spPr>
        </p:pic>
      </p:grpSp>
      <p:pic>
        <p:nvPicPr>
          <p:cNvPr id="7" name="Picture 6"/>
          <p:cNvPicPr>
            <a:picLocks noChangeAspect="1"/>
          </p:cNvPicPr>
          <p:nvPr/>
        </p:nvPicPr>
        <p:blipFill>
          <a:blip r:embed="rId7"/>
          <a:stretch>
            <a:fillRect/>
          </a:stretch>
        </p:blipFill>
        <p:spPr>
          <a:xfrm>
            <a:off x="649611" y="1357831"/>
            <a:ext cx="5133328" cy="3849995"/>
          </a:xfrm>
          <a:prstGeom prst="rect">
            <a:avLst/>
          </a:prstGeom>
        </p:spPr>
      </p:pic>
    </p:spTree>
    <p:extLst>
      <p:ext uri="{BB962C8B-B14F-4D97-AF65-F5344CB8AC3E}">
        <p14:creationId xmlns:p14="http://schemas.microsoft.com/office/powerpoint/2010/main" val="112946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191500" y="3409950"/>
            <a:ext cx="4000499" cy="344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911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1999" cy="6901523"/>
          </a:xfrm>
          <a:prstGeom prst="rect">
            <a:avLst/>
          </a:prstGeom>
        </p:spPr>
      </p:pic>
      <p:sp>
        <p:nvSpPr>
          <p:cNvPr id="2" name="Text Placeholder 1"/>
          <p:cNvSpPr>
            <a:spLocks noGrp="1"/>
          </p:cNvSpPr>
          <p:nvPr>
            <p:ph type="body" sz="quarter" idx="10"/>
          </p:nvPr>
        </p:nvSpPr>
        <p:spPr>
          <a:xfrm>
            <a:off x="814901" y="444501"/>
            <a:ext cx="10688475" cy="613570"/>
          </a:xfrm>
        </p:spPr>
        <p:txBody>
          <a:bodyPr>
            <a:noAutofit/>
          </a:bodyPr>
          <a:lstStyle/>
          <a:p>
            <a:r>
              <a:rPr lang="en-US" sz="2400" cap="all" dirty="0" err="1"/>
              <a:t>Cách</a:t>
            </a:r>
            <a:r>
              <a:rPr lang="en-US" sz="2400" cap="all" dirty="0"/>
              <a:t> </a:t>
            </a:r>
            <a:r>
              <a:rPr lang="en-US" sz="2400" cap="all" dirty="0" err="1" smtClean="0"/>
              <a:t>THỨC</a:t>
            </a:r>
            <a:r>
              <a:rPr lang="en-US" sz="2400" cap="all" dirty="0" smtClean="0"/>
              <a:t> </a:t>
            </a:r>
            <a:r>
              <a:rPr lang="en-US" sz="2400" cap="all" dirty="0" err="1" smtClean="0"/>
              <a:t>khách</a:t>
            </a:r>
            <a:r>
              <a:rPr lang="en-US" sz="2400" cap="all" dirty="0" smtClean="0"/>
              <a:t> </a:t>
            </a:r>
            <a:r>
              <a:rPr lang="en-US" sz="2400" cap="all" dirty="0" err="1"/>
              <a:t>hàng</a:t>
            </a:r>
            <a:r>
              <a:rPr lang="en-US" sz="2400" cap="all" dirty="0"/>
              <a:t> t</a:t>
            </a:r>
            <a:r>
              <a:rPr lang="vi-VN" sz="2400" cap="all" dirty="0"/>
              <a:t>ư</a:t>
            </a:r>
            <a:r>
              <a:rPr lang="en-US" sz="2400" cap="all" dirty="0" err="1"/>
              <a:t>ơng</a:t>
            </a:r>
            <a:r>
              <a:rPr lang="en-US" sz="2400" cap="all" dirty="0"/>
              <a:t> </a:t>
            </a:r>
            <a:r>
              <a:rPr lang="en-US" sz="2400" cap="all" dirty="0" err="1"/>
              <a:t>tác</a:t>
            </a:r>
            <a:r>
              <a:rPr lang="en-US" sz="2400" cap="all" dirty="0"/>
              <a:t> </a:t>
            </a:r>
            <a:r>
              <a:rPr lang="en-US" sz="2400" cap="all" dirty="0" err="1"/>
              <a:t>với</a:t>
            </a:r>
            <a:r>
              <a:rPr lang="en-US" sz="2400" cap="all" dirty="0"/>
              <a:t> </a:t>
            </a:r>
            <a:r>
              <a:rPr lang="en-US" sz="2400" cap="all" dirty="0" err="1"/>
              <a:t>chúng</a:t>
            </a:r>
            <a:r>
              <a:rPr lang="en-US" sz="2400" cap="all" dirty="0"/>
              <a:t> </a:t>
            </a:r>
            <a:r>
              <a:rPr lang="en-US" sz="2400" cap="all" dirty="0" err="1"/>
              <a:t>tôi</a:t>
            </a:r>
            <a:endParaRPr lang="en-US" sz="2400" cap="all" dirty="0"/>
          </a:p>
        </p:txBody>
      </p:sp>
    </p:spTree>
    <p:extLst>
      <p:ext uri="{BB962C8B-B14F-4D97-AF65-F5344CB8AC3E}">
        <p14:creationId xmlns:p14="http://schemas.microsoft.com/office/powerpoint/2010/main" val="346862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374" y="276649"/>
            <a:ext cx="11524342" cy="6523582"/>
          </a:xfrm>
          <a:prstGeom prst="rect">
            <a:avLst/>
          </a:prstGeom>
        </p:spPr>
      </p:pic>
      <p:sp>
        <p:nvSpPr>
          <p:cNvPr id="2" name="Text Placeholder 1"/>
          <p:cNvSpPr>
            <a:spLocks noGrp="1"/>
          </p:cNvSpPr>
          <p:nvPr>
            <p:ph type="body" sz="quarter" idx="10"/>
          </p:nvPr>
        </p:nvSpPr>
        <p:spPr>
          <a:xfrm>
            <a:off x="814901" y="276649"/>
            <a:ext cx="10688475" cy="781421"/>
          </a:xfrm>
        </p:spPr>
        <p:txBody>
          <a:bodyPr>
            <a:noAutofit/>
          </a:bodyPr>
          <a:lstStyle/>
          <a:p>
            <a:pPr>
              <a:spcBef>
                <a:spcPct val="0"/>
              </a:spcBef>
            </a:pPr>
            <a:r>
              <a:rPr lang="en-US" sz="2400" cap="all"/>
              <a:t>Khách hàng của chúng tôi đến từ đâu?</a:t>
            </a:r>
            <a:endParaRPr lang="en-US" sz="2400" cap="all" dirty="0"/>
          </a:p>
        </p:txBody>
      </p:sp>
      <p:sp>
        <p:nvSpPr>
          <p:cNvPr id="23" name="Rectangle 22"/>
          <p:cNvSpPr/>
          <p:nvPr/>
        </p:nvSpPr>
        <p:spPr>
          <a:xfrm>
            <a:off x="8705850" y="4438650"/>
            <a:ext cx="3486150" cy="2361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7792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cap="all">
                <a:solidFill>
                  <a:srgbClr val="A69448"/>
                </a:solidFill>
                <a:latin typeface="Arial"/>
                <a:ea typeface="+mn-ea"/>
                <a:cs typeface="Arial"/>
              </a:rPr>
              <a:t>Club Services – dịch vụ Club</a:t>
            </a:r>
            <a:endParaRPr lang="en-US" sz="2400" cap="all" dirty="0">
              <a:solidFill>
                <a:srgbClr val="A69448"/>
              </a:solidFill>
              <a:latin typeface="Arial"/>
              <a:ea typeface="+mn-ea"/>
              <a:cs typeface="Arial"/>
            </a:endParaRPr>
          </a:p>
        </p:txBody>
      </p:sp>
      <p:sp>
        <p:nvSpPr>
          <p:cNvPr id="5" name="TextBox 4"/>
          <p:cNvSpPr txBox="1"/>
          <p:nvPr/>
        </p:nvSpPr>
        <p:spPr>
          <a:xfrm>
            <a:off x="838200" y="1893888"/>
            <a:ext cx="4724400" cy="2246769"/>
          </a:xfrm>
          <a:prstGeom prst="rect">
            <a:avLst/>
          </a:prstGeom>
          <a:noFill/>
        </p:spPr>
        <p:txBody>
          <a:bodyPr wrap="square" rtlCol="0">
            <a:spAutoFit/>
          </a:bodyPr>
          <a:lstStyle/>
          <a:p>
            <a:pPr marL="285750" indent="-285750">
              <a:buFont typeface="Arial" panose="020B0604020202020204" pitchFamily="34" charset="0"/>
              <a:buChar char="•"/>
            </a:pPr>
            <a:r>
              <a:rPr lang="vi-VN" sz="2000">
                <a:cs typeface="Arial" panose="020B0604020202020204" pitchFamily="34" charset="0"/>
              </a:rPr>
              <a:t>Phục vụ một danh mục đầu tư của chủ sở hữu trị giá hơn 192 triệu USD</a:t>
            </a:r>
          </a:p>
          <a:p>
            <a:pPr marL="285750" indent="-285750">
              <a:buFont typeface="Arial" panose="020B0604020202020204" pitchFamily="34" charset="0"/>
              <a:buChar char="•"/>
            </a:pPr>
            <a:endParaRPr lang="vi-VN"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2000">
                <a:cs typeface="Arial" panose="020B0604020202020204" pitchFamily="34" charset="0"/>
              </a:rPr>
              <a:t>Tiếp nhận hơn 50.000 lượt đặt phòng / năm tại hơn 100 khu nghỉ mát</a:t>
            </a:r>
          </a:p>
          <a:p>
            <a:pPr marL="285750" indent="-285750">
              <a:buFont typeface="Arial" panose="020B0604020202020204" pitchFamily="34" charset="0"/>
              <a:buChar char="•"/>
            </a:pPr>
            <a:endParaRPr lang="vi-VN" sz="20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Phục vụ bởi hơn 7 loại ngôn ngữ</a:t>
            </a:r>
            <a:endParaRPr lang="en-US" sz="20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2952" y="718644"/>
            <a:ext cx="5125452" cy="3416968"/>
          </a:xfrm>
          <a:prstGeom prst="rect">
            <a:avLst/>
          </a:prstGeom>
        </p:spPr>
      </p:pic>
      <p:pic>
        <p:nvPicPr>
          <p:cNvPr id="4" name="Picture 3"/>
          <p:cNvPicPr>
            <a:picLocks noChangeAspect="1"/>
          </p:cNvPicPr>
          <p:nvPr/>
        </p:nvPicPr>
        <p:blipFill>
          <a:blip r:embed="rId4"/>
          <a:stretch>
            <a:fillRect/>
          </a:stretch>
        </p:blipFill>
        <p:spPr>
          <a:xfrm>
            <a:off x="7372889" y="4448433"/>
            <a:ext cx="3539038" cy="1871745"/>
          </a:xfrm>
          <a:prstGeom prst="rect">
            <a:avLst/>
          </a:prstGeom>
        </p:spPr>
      </p:pic>
    </p:spTree>
    <p:extLst>
      <p:ext uri="{BB962C8B-B14F-4D97-AF65-F5344CB8AC3E}">
        <p14:creationId xmlns:p14="http://schemas.microsoft.com/office/powerpoint/2010/main" val="974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2400" cap="all">
                <a:solidFill>
                  <a:srgbClr val="A69448"/>
                </a:solidFill>
                <a:latin typeface="Arial"/>
                <a:ea typeface="+mn-ea"/>
                <a:cs typeface="Arial"/>
              </a:rPr>
              <a:t>Chúng tôi hoạt động ra sao trước khi có Salesforce?</a:t>
            </a:r>
            <a:endParaRPr lang="en-US" sz="2400" cap="all" dirty="0">
              <a:solidFill>
                <a:srgbClr val="A69448"/>
              </a:solidFill>
              <a:latin typeface="Arial"/>
              <a:ea typeface="+mn-ea"/>
              <a:cs typeface="Arial"/>
            </a:endParaRPr>
          </a:p>
        </p:txBody>
      </p:sp>
      <p:pic>
        <p:nvPicPr>
          <p:cNvPr id="5" name="Picture 2"/>
          <p:cNvPicPr>
            <a:picLocks noChangeAspect="1" noChangeArrowheads="1"/>
          </p:cNvPicPr>
          <p:nvPr/>
        </p:nvPicPr>
        <p:blipFill>
          <a:blip r:embed="rId2" cstate="print"/>
          <a:srcRect/>
          <a:stretch>
            <a:fillRect/>
          </a:stretch>
        </p:blipFill>
        <p:spPr bwMode="auto">
          <a:xfrm>
            <a:off x="3962400" y="1534278"/>
            <a:ext cx="7162800" cy="4697027"/>
          </a:xfrm>
          <a:prstGeom prst="rect">
            <a:avLst/>
          </a:prstGeom>
          <a:noFill/>
          <a:ln w="9525">
            <a:noFill/>
            <a:miter lim="800000"/>
            <a:headEnd/>
            <a:tailEnd/>
          </a:ln>
        </p:spPr>
      </p:pic>
      <p:pic>
        <p:nvPicPr>
          <p:cNvPr id="6" name="Picture 5" descr="thCAJUUVTX.jpg"/>
          <p:cNvPicPr>
            <a:picLocks noChangeAspect="1"/>
          </p:cNvPicPr>
          <p:nvPr/>
        </p:nvPicPr>
        <p:blipFill>
          <a:blip r:embed="rId3" cstate="print"/>
          <a:stretch>
            <a:fillRect/>
          </a:stretch>
        </p:blipFill>
        <p:spPr>
          <a:xfrm>
            <a:off x="838200" y="2220326"/>
            <a:ext cx="2774282" cy="2311902"/>
          </a:xfrm>
          <a:prstGeom prst="rect">
            <a:avLst/>
          </a:prstGeom>
        </p:spPr>
      </p:pic>
    </p:spTree>
    <p:extLst>
      <p:ext uri="{BB962C8B-B14F-4D97-AF65-F5344CB8AC3E}">
        <p14:creationId xmlns:p14="http://schemas.microsoft.com/office/powerpoint/2010/main" val="344829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2400" cap="all">
                <a:solidFill>
                  <a:srgbClr val="A69448"/>
                </a:solidFill>
                <a:latin typeface="Arial"/>
                <a:cs typeface="Arial"/>
              </a:rPr>
              <a:t>Chúng tôi hoạt động ra sao trước khi có Salesforce?</a:t>
            </a:r>
            <a:endParaRPr lang="en-US" sz="2400" cap="all" dirty="0">
              <a:solidFill>
                <a:srgbClr val="A69448"/>
              </a:solidFill>
              <a:latin typeface="Arial"/>
              <a:ea typeface="+mn-ea"/>
              <a:cs typeface="Arial"/>
            </a:endParaRPr>
          </a:p>
        </p:txBody>
      </p:sp>
      <p:pic>
        <p:nvPicPr>
          <p:cNvPr id="6" name="Picture 5" descr="thCAJUUVTX.jpg"/>
          <p:cNvPicPr>
            <a:picLocks noChangeAspect="1"/>
          </p:cNvPicPr>
          <p:nvPr/>
        </p:nvPicPr>
        <p:blipFill>
          <a:blip r:embed="rId2" cstate="print"/>
          <a:stretch>
            <a:fillRect/>
          </a:stretch>
        </p:blipFill>
        <p:spPr>
          <a:xfrm>
            <a:off x="838200" y="2220326"/>
            <a:ext cx="2774282" cy="2311902"/>
          </a:xfrm>
          <a:prstGeom prst="rect">
            <a:avLst/>
          </a:prstGeom>
        </p:spPr>
      </p:pic>
      <p:pic>
        <p:nvPicPr>
          <p:cNvPr id="3" name="Picture 2"/>
          <p:cNvPicPr>
            <a:picLocks noChangeAspect="1"/>
          </p:cNvPicPr>
          <p:nvPr/>
        </p:nvPicPr>
        <p:blipFill>
          <a:blip r:embed="rId3"/>
          <a:stretch>
            <a:fillRect/>
          </a:stretch>
        </p:blipFill>
        <p:spPr>
          <a:xfrm>
            <a:off x="5522244" y="2220326"/>
            <a:ext cx="4829175" cy="2114550"/>
          </a:xfrm>
          <a:prstGeom prst="rect">
            <a:avLst/>
          </a:prstGeom>
        </p:spPr>
      </p:pic>
    </p:spTree>
    <p:extLst>
      <p:ext uri="{BB962C8B-B14F-4D97-AF65-F5344CB8AC3E}">
        <p14:creationId xmlns:p14="http://schemas.microsoft.com/office/powerpoint/2010/main" val="373157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940</TotalTime>
  <Words>1427</Words>
  <Application>Microsoft Office PowerPoint</Application>
  <PresentationFormat>Custom</PresentationFormat>
  <Paragraphs>162</Paragraphs>
  <Slides>35</Slides>
  <Notes>14</Notes>
  <HiddenSlides>0</HiddenSlides>
  <MMClips>0</MMClips>
  <ScaleCrop>false</ScaleCrop>
  <HeadingPairs>
    <vt:vector size="4" baseType="variant">
      <vt:variant>
        <vt:lpstr>Theme</vt:lpstr>
      </vt:variant>
      <vt:variant>
        <vt:i4>4</vt:i4>
      </vt:variant>
      <vt:variant>
        <vt:lpstr>Slide Titles</vt:lpstr>
      </vt:variant>
      <vt:variant>
        <vt:i4>35</vt:i4>
      </vt:variant>
    </vt:vector>
  </HeadingPairs>
  <TitlesOfParts>
    <vt:vector size="39" baseType="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Club Services – dịch vụ Club</vt:lpstr>
      <vt:lpstr>Chúng tôi hoạt động ra sao trước khi có Salesforce?</vt:lpstr>
      <vt:lpstr>Chúng tôi hoạt động ra sao trước khi có Salesforce?</vt:lpstr>
      <vt:lpstr>Giới thiệu về salesforce  in  July 2014</vt:lpstr>
      <vt:lpstr>CASE Management - Quản lý các case khách hàng</vt:lpstr>
      <vt:lpstr>cASE FEED –liên tục cập nhật thông tin</vt:lpstr>
      <vt:lpstr>Cung cấp các Mẫu email có sẵn</vt:lpstr>
      <vt:lpstr>Quick escalation of cases – Đẩy nhanh tác vụ của CASE</vt:lpstr>
      <vt:lpstr>Manager alerts – quản lý thông báo</vt:lpstr>
      <vt:lpstr>Easy searching – dễ dàng tìm kiếm</vt:lpstr>
      <vt:lpstr>Dịch vụ kích hoạt tự động</vt:lpstr>
      <vt:lpstr>Chatter</vt:lpstr>
      <vt:lpstr>New Channels</vt:lpstr>
      <vt:lpstr>Live Chat</vt:lpstr>
      <vt:lpstr>Live Chat trên www.anantaravacationclub.com </vt:lpstr>
      <vt:lpstr>Live Chat trên ứng dụng iVacation</vt:lpstr>
      <vt:lpstr>Lượng tải về của ứng dụng iVacation trên Apple Store</vt:lpstr>
      <vt:lpstr>Live Chats phát triển qua từng tháng</vt:lpstr>
      <vt:lpstr>Customer feedback – phản hồi khách hàng</vt:lpstr>
      <vt:lpstr>Call back requests online –  Phản hồi yêu cầu trực tuyến</vt:lpstr>
      <vt:lpstr>DASHBOARDS</vt:lpstr>
      <vt:lpstr>DASHBOARDS</vt:lpstr>
      <vt:lpstr>DASHBOARDS TRÊN ỨNG DỤNG GO</vt:lpstr>
      <vt:lpstr>Reports – Báo cáo</vt:lpstr>
      <vt:lpstr>Success &amp; Growth – thành công &amp; phát triển</vt:lpstr>
      <vt:lpstr>CÁC USE CASE BỔ SUNG</vt:lpstr>
      <vt:lpstr>Smartfren cung cấp dịch vụ khách hàng tốt hơn và nhanh hơn </vt:lpstr>
      <vt:lpstr>The Pizza Company bắt đầu với hệ thống Live Chat và Web to case</vt:lpstr>
      <vt:lpstr>THAI Airways Cải thiện Hành trình khách hàng tại mọi “điểm chạm”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Brynn Oosthuis</dc:creator>
  <cp:lastModifiedBy>Ducpt</cp:lastModifiedBy>
  <cp:revision>267</cp:revision>
  <cp:lastPrinted>2016-06-01T03:39:21Z</cp:lastPrinted>
  <dcterms:created xsi:type="dcterms:W3CDTF">2013-07-15T20:26:40Z</dcterms:created>
  <dcterms:modified xsi:type="dcterms:W3CDTF">2017-07-25T04:33:19Z</dcterms:modified>
</cp:coreProperties>
</file>